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 id="256" r:id="rId3"/>
    <p:sldId id="273"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3300"/>
    <a:srgbClr val="990099"/>
    <a:srgbClr val="800000"/>
    <a:srgbClr val="CC0000"/>
    <a:srgbClr val="660066"/>
    <a:srgbClr val="FF3300"/>
    <a:srgbClr val="CC66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48" autoAdjust="0"/>
    <p:restoredTop sz="94660"/>
  </p:normalViewPr>
  <p:slideViewPr>
    <p:cSldViewPr snapToGrid="0">
      <p:cViewPr varScale="1">
        <p:scale>
          <a:sx n="86" d="100"/>
          <a:sy n="86" d="100"/>
        </p:scale>
        <p:origin x="557"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2DB5E2-058B-ADF0-9464-BE75E55B86A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B4578418-4945-AF43-0A15-C22D51BF0BE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578C255D-5BDF-1400-D8B0-A81C25E50C16}"/>
              </a:ext>
            </a:extLst>
          </p:cNvPr>
          <p:cNvSpPr>
            <a:spLocks noGrp="1"/>
          </p:cNvSpPr>
          <p:nvPr>
            <p:ph type="dt" sz="half" idx="10"/>
          </p:nvPr>
        </p:nvSpPr>
        <p:spPr/>
        <p:txBody>
          <a:bodyPr/>
          <a:lstStyle/>
          <a:p>
            <a:fld id="{6C916104-495B-49A7-A087-044C89179BE7}" type="datetimeFigureOut">
              <a:rPr lang="en-GB" smtClean="0"/>
              <a:t>01/09/2025</a:t>
            </a:fld>
            <a:endParaRPr lang="en-GB" dirty="0"/>
          </a:p>
        </p:txBody>
      </p:sp>
      <p:sp>
        <p:nvSpPr>
          <p:cNvPr id="5" name="Footer Placeholder 4">
            <a:extLst>
              <a:ext uri="{FF2B5EF4-FFF2-40B4-BE49-F238E27FC236}">
                <a16:creationId xmlns:a16="http://schemas.microsoft.com/office/drawing/2014/main" id="{979E9A0D-5F3F-BD28-1CA7-23D4A148E962}"/>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89A4FBD5-5EB8-E5AE-CCA1-E76CD0D639F7}"/>
              </a:ext>
            </a:extLst>
          </p:cNvPr>
          <p:cNvSpPr>
            <a:spLocks noGrp="1"/>
          </p:cNvSpPr>
          <p:nvPr>
            <p:ph type="sldNum" sz="quarter" idx="12"/>
          </p:nvPr>
        </p:nvSpPr>
        <p:spPr/>
        <p:txBody>
          <a:bodyPr/>
          <a:lstStyle/>
          <a:p>
            <a:fld id="{1DBB6513-B3A1-4EE3-A2E1-737817CBD61D}" type="slidenum">
              <a:rPr lang="en-GB" smtClean="0"/>
              <a:t>‹#›</a:t>
            </a:fld>
            <a:endParaRPr lang="en-GB" dirty="0"/>
          </a:p>
        </p:txBody>
      </p:sp>
    </p:spTree>
    <p:extLst>
      <p:ext uri="{BB962C8B-B14F-4D97-AF65-F5344CB8AC3E}">
        <p14:creationId xmlns:p14="http://schemas.microsoft.com/office/powerpoint/2010/main" val="15768338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3AAAE0-7109-5533-8CDE-2BEF7D587E2F}"/>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014BF95-E837-5661-3318-D28294C8F61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5C4464A-1178-4B61-F1D2-11BF241AF1C6}"/>
              </a:ext>
            </a:extLst>
          </p:cNvPr>
          <p:cNvSpPr>
            <a:spLocks noGrp="1"/>
          </p:cNvSpPr>
          <p:nvPr>
            <p:ph type="dt" sz="half" idx="10"/>
          </p:nvPr>
        </p:nvSpPr>
        <p:spPr/>
        <p:txBody>
          <a:bodyPr/>
          <a:lstStyle/>
          <a:p>
            <a:fld id="{6C916104-495B-49A7-A087-044C89179BE7}" type="datetimeFigureOut">
              <a:rPr lang="en-GB" smtClean="0"/>
              <a:t>01/09/2025</a:t>
            </a:fld>
            <a:endParaRPr lang="en-GB" dirty="0"/>
          </a:p>
        </p:txBody>
      </p:sp>
      <p:sp>
        <p:nvSpPr>
          <p:cNvPr id="5" name="Footer Placeholder 4">
            <a:extLst>
              <a:ext uri="{FF2B5EF4-FFF2-40B4-BE49-F238E27FC236}">
                <a16:creationId xmlns:a16="http://schemas.microsoft.com/office/drawing/2014/main" id="{E79C282D-6411-3DDC-FE1E-7B7D5D5B100B}"/>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0D680866-F06A-7E9B-47C7-E68E6FAC93A5}"/>
              </a:ext>
            </a:extLst>
          </p:cNvPr>
          <p:cNvSpPr>
            <a:spLocks noGrp="1"/>
          </p:cNvSpPr>
          <p:nvPr>
            <p:ph type="sldNum" sz="quarter" idx="12"/>
          </p:nvPr>
        </p:nvSpPr>
        <p:spPr/>
        <p:txBody>
          <a:bodyPr/>
          <a:lstStyle/>
          <a:p>
            <a:fld id="{1DBB6513-B3A1-4EE3-A2E1-737817CBD61D}" type="slidenum">
              <a:rPr lang="en-GB" smtClean="0"/>
              <a:t>‹#›</a:t>
            </a:fld>
            <a:endParaRPr lang="en-GB" dirty="0"/>
          </a:p>
        </p:txBody>
      </p:sp>
    </p:spTree>
    <p:extLst>
      <p:ext uri="{BB962C8B-B14F-4D97-AF65-F5344CB8AC3E}">
        <p14:creationId xmlns:p14="http://schemas.microsoft.com/office/powerpoint/2010/main" val="247317343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8144A90-D7A8-D3AE-5DCF-6A753D559729}"/>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AD0D114-00D7-B5BA-6A6A-AA65325ADD27}"/>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37B6BFF-53CE-2D10-9841-4C73789CFBC3}"/>
              </a:ext>
            </a:extLst>
          </p:cNvPr>
          <p:cNvSpPr>
            <a:spLocks noGrp="1"/>
          </p:cNvSpPr>
          <p:nvPr>
            <p:ph type="dt" sz="half" idx="10"/>
          </p:nvPr>
        </p:nvSpPr>
        <p:spPr/>
        <p:txBody>
          <a:bodyPr/>
          <a:lstStyle/>
          <a:p>
            <a:fld id="{6C916104-495B-49A7-A087-044C89179BE7}" type="datetimeFigureOut">
              <a:rPr lang="en-GB" smtClean="0"/>
              <a:t>01/09/2025</a:t>
            </a:fld>
            <a:endParaRPr lang="en-GB" dirty="0"/>
          </a:p>
        </p:txBody>
      </p:sp>
      <p:sp>
        <p:nvSpPr>
          <p:cNvPr id="5" name="Footer Placeholder 4">
            <a:extLst>
              <a:ext uri="{FF2B5EF4-FFF2-40B4-BE49-F238E27FC236}">
                <a16:creationId xmlns:a16="http://schemas.microsoft.com/office/drawing/2014/main" id="{DA3FA4C4-DFF2-D13F-27E7-7EFE5E308C5F}"/>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1F6C1201-B476-D4EF-C791-088774F64B4B}"/>
              </a:ext>
            </a:extLst>
          </p:cNvPr>
          <p:cNvSpPr>
            <a:spLocks noGrp="1"/>
          </p:cNvSpPr>
          <p:nvPr>
            <p:ph type="sldNum" sz="quarter" idx="12"/>
          </p:nvPr>
        </p:nvSpPr>
        <p:spPr/>
        <p:txBody>
          <a:bodyPr/>
          <a:lstStyle/>
          <a:p>
            <a:fld id="{1DBB6513-B3A1-4EE3-A2E1-737817CBD61D}" type="slidenum">
              <a:rPr lang="en-GB" smtClean="0"/>
              <a:t>‹#›</a:t>
            </a:fld>
            <a:endParaRPr lang="en-GB" dirty="0"/>
          </a:p>
        </p:txBody>
      </p:sp>
    </p:spTree>
    <p:extLst>
      <p:ext uri="{BB962C8B-B14F-4D97-AF65-F5344CB8AC3E}">
        <p14:creationId xmlns:p14="http://schemas.microsoft.com/office/powerpoint/2010/main" val="8392041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DFDACC-BDFB-8EF0-F765-F7E34C473F9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6DCFD7DC-9414-207E-309B-2F40EFC4CB1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E0399C2E-5E2C-ADB3-384B-9F46A517968D}"/>
              </a:ext>
            </a:extLst>
          </p:cNvPr>
          <p:cNvSpPr>
            <a:spLocks noGrp="1"/>
          </p:cNvSpPr>
          <p:nvPr>
            <p:ph type="dt" sz="half" idx="10"/>
          </p:nvPr>
        </p:nvSpPr>
        <p:spPr/>
        <p:txBody>
          <a:bodyPr/>
          <a:lstStyle/>
          <a:p>
            <a:fld id="{6C916104-495B-49A7-A087-044C89179BE7}" type="datetimeFigureOut">
              <a:rPr lang="en-GB" smtClean="0"/>
              <a:t>01/09/2025</a:t>
            </a:fld>
            <a:endParaRPr lang="en-GB" dirty="0"/>
          </a:p>
        </p:txBody>
      </p:sp>
      <p:sp>
        <p:nvSpPr>
          <p:cNvPr id="5" name="Footer Placeholder 4">
            <a:extLst>
              <a:ext uri="{FF2B5EF4-FFF2-40B4-BE49-F238E27FC236}">
                <a16:creationId xmlns:a16="http://schemas.microsoft.com/office/drawing/2014/main" id="{FF5EA346-1BD4-E91E-3653-BA6A7F479C2A}"/>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ADA17F98-E397-34A6-7C32-AA41F24F2765}"/>
              </a:ext>
            </a:extLst>
          </p:cNvPr>
          <p:cNvSpPr>
            <a:spLocks noGrp="1"/>
          </p:cNvSpPr>
          <p:nvPr>
            <p:ph type="sldNum" sz="quarter" idx="12"/>
          </p:nvPr>
        </p:nvSpPr>
        <p:spPr/>
        <p:txBody>
          <a:bodyPr/>
          <a:lstStyle/>
          <a:p>
            <a:fld id="{1DBB6513-B3A1-4EE3-A2E1-737817CBD61D}" type="slidenum">
              <a:rPr lang="en-GB" smtClean="0"/>
              <a:t>‹#›</a:t>
            </a:fld>
            <a:endParaRPr lang="en-GB" dirty="0"/>
          </a:p>
        </p:txBody>
      </p:sp>
    </p:spTree>
    <p:extLst>
      <p:ext uri="{BB962C8B-B14F-4D97-AF65-F5344CB8AC3E}">
        <p14:creationId xmlns:p14="http://schemas.microsoft.com/office/powerpoint/2010/main" val="39402092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E59D90-8C3E-622E-0EF5-BA5F3D273BA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00101F9D-F076-0E86-091B-E341FDCDF75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0B902CD-D01B-62B2-EAF5-EFFE1710A43C}"/>
              </a:ext>
            </a:extLst>
          </p:cNvPr>
          <p:cNvSpPr>
            <a:spLocks noGrp="1"/>
          </p:cNvSpPr>
          <p:nvPr>
            <p:ph type="dt" sz="half" idx="10"/>
          </p:nvPr>
        </p:nvSpPr>
        <p:spPr/>
        <p:txBody>
          <a:bodyPr/>
          <a:lstStyle/>
          <a:p>
            <a:fld id="{6C916104-495B-49A7-A087-044C89179BE7}" type="datetimeFigureOut">
              <a:rPr lang="en-GB" smtClean="0"/>
              <a:t>01/09/2025</a:t>
            </a:fld>
            <a:endParaRPr lang="en-GB" dirty="0"/>
          </a:p>
        </p:txBody>
      </p:sp>
      <p:sp>
        <p:nvSpPr>
          <p:cNvPr id="5" name="Footer Placeholder 4">
            <a:extLst>
              <a:ext uri="{FF2B5EF4-FFF2-40B4-BE49-F238E27FC236}">
                <a16:creationId xmlns:a16="http://schemas.microsoft.com/office/drawing/2014/main" id="{382BF87B-CCAF-FF22-EB47-BCCA166FEEA0}"/>
              </a:ext>
            </a:extLst>
          </p:cNvPr>
          <p:cNvSpPr>
            <a:spLocks noGrp="1"/>
          </p:cNvSpPr>
          <p:nvPr>
            <p:ph type="ftr" sz="quarter" idx="11"/>
          </p:nvPr>
        </p:nvSpPr>
        <p:spPr/>
        <p:txBody>
          <a:bodyPr/>
          <a:lstStyle/>
          <a:p>
            <a:endParaRPr lang="en-GB" dirty="0"/>
          </a:p>
        </p:txBody>
      </p:sp>
      <p:sp>
        <p:nvSpPr>
          <p:cNvPr id="6" name="Slide Number Placeholder 5">
            <a:extLst>
              <a:ext uri="{FF2B5EF4-FFF2-40B4-BE49-F238E27FC236}">
                <a16:creationId xmlns:a16="http://schemas.microsoft.com/office/drawing/2014/main" id="{CC9A0B7A-3127-BD63-1A96-21C6ADF37CBF}"/>
              </a:ext>
            </a:extLst>
          </p:cNvPr>
          <p:cNvSpPr>
            <a:spLocks noGrp="1"/>
          </p:cNvSpPr>
          <p:nvPr>
            <p:ph type="sldNum" sz="quarter" idx="12"/>
          </p:nvPr>
        </p:nvSpPr>
        <p:spPr/>
        <p:txBody>
          <a:bodyPr/>
          <a:lstStyle/>
          <a:p>
            <a:fld id="{1DBB6513-B3A1-4EE3-A2E1-737817CBD61D}" type="slidenum">
              <a:rPr lang="en-GB" smtClean="0"/>
              <a:t>‹#›</a:t>
            </a:fld>
            <a:endParaRPr lang="en-GB" dirty="0"/>
          </a:p>
        </p:txBody>
      </p:sp>
    </p:spTree>
    <p:extLst>
      <p:ext uri="{BB962C8B-B14F-4D97-AF65-F5344CB8AC3E}">
        <p14:creationId xmlns:p14="http://schemas.microsoft.com/office/powerpoint/2010/main" val="34090749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5E0379-643D-3FA5-30FA-76F0A5B50D9D}"/>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CA15C45-0F0E-200F-5ABD-C3438AFB2B5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B04E30F4-993D-02DA-0B0A-8A0AC95EE5A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0E20D851-1240-AA0C-AED4-6ECB4266B46E}"/>
              </a:ext>
            </a:extLst>
          </p:cNvPr>
          <p:cNvSpPr>
            <a:spLocks noGrp="1"/>
          </p:cNvSpPr>
          <p:nvPr>
            <p:ph type="dt" sz="half" idx="10"/>
          </p:nvPr>
        </p:nvSpPr>
        <p:spPr/>
        <p:txBody>
          <a:bodyPr/>
          <a:lstStyle/>
          <a:p>
            <a:fld id="{6C916104-495B-49A7-A087-044C89179BE7}" type="datetimeFigureOut">
              <a:rPr lang="en-GB" smtClean="0"/>
              <a:t>01/09/2025</a:t>
            </a:fld>
            <a:endParaRPr lang="en-GB" dirty="0"/>
          </a:p>
        </p:txBody>
      </p:sp>
      <p:sp>
        <p:nvSpPr>
          <p:cNvPr id="6" name="Footer Placeholder 5">
            <a:extLst>
              <a:ext uri="{FF2B5EF4-FFF2-40B4-BE49-F238E27FC236}">
                <a16:creationId xmlns:a16="http://schemas.microsoft.com/office/drawing/2014/main" id="{4BB0876E-3262-C021-76C0-18F399CDD3CC}"/>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EEEB4961-F681-931A-8F5B-EAB40CE6FB1E}"/>
              </a:ext>
            </a:extLst>
          </p:cNvPr>
          <p:cNvSpPr>
            <a:spLocks noGrp="1"/>
          </p:cNvSpPr>
          <p:nvPr>
            <p:ph type="sldNum" sz="quarter" idx="12"/>
          </p:nvPr>
        </p:nvSpPr>
        <p:spPr/>
        <p:txBody>
          <a:bodyPr/>
          <a:lstStyle/>
          <a:p>
            <a:fld id="{1DBB6513-B3A1-4EE3-A2E1-737817CBD61D}" type="slidenum">
              <a:rPr lang="en-GB" smtClean="0"/>
              <a:t>‹#›</a:t>
            </a:fld>
            <a:endParaRPr lang="en-GB" dirty="0"/>
          </a:p>
        </p:txBody>
      </p:sp>
    </p:spTree>
    <p:extLst>
      <p:ext uri="{BB962C8B-B14F-4D97-AF65-F5344CB8AC3E}">
        <p14:creationId xmlns:p14="http://schemas.microsoft.com/office/powerpoint/2010/main" val="18363388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2AB61-03F5-5FFD-A93E-55EC58B55B26}"/>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2E8079F7-A8EA-DF5A-06D4-547183E4994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ECFDB24-0074-39CD-8497-467A30346BEC}"/>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FF9AB43-5675-9D30-5F7B-B12E728F058A}"/>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CCB8E4A-5137-A8E7-6514-7C2BB375439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9611931D-344E-D296-CF8A-DB10D8B4BB7A}"/>
              </a:ext>
            </a:extLst>
          </p:cNvPr>
          <p:cNvSpPr>
            <a:spLocks noGrp="1"/>
          </p:cNvSpPr>
          <p:nvPr>
            <p:ph type="dt" sz="half" idx="10"/>
          </p:nvPr>
        </p:nvSpPr>
        <p:spPr/>
        <p:txBody>
          <a:bodyPr/>
          <a:lstStyle/>
          <a:p>
            <a:fld id="{6C916104-495B-49A7-A087-044C89179BE7}" type="datetimeFigureOut">
              <a:rPr lang="en-GB" smtClean="0"/>
              <a:t>01/09/2025</a:t>
            </a:fld>
            <a:endParaRPr lang="en-GB" dirty="0"/>
          </a:p>
        </p:txBody>
      </p:sp>
      <p:sp>
        <p:nvSpPr>
          <p:cNvPr id="8" name="Footer Placeholder 7">
            <a:extLst>
              <a:ext uri="{FF2B5EF4-FFF2-40B4-BE49-F238E27FC236}">
                <a16:creationId xmlns:a16="http://schemas.microsoft.com/office/drawing/2014/main" id="{9C81CCB6-8135-8AC4-E174-D6F06B66F90D}"/>
              </a:ext>
            </a:extLst>
          </p:cNvPr>
          <p:cNvSpPr>
            <a:spLocks noGrp="1"/>
          </p:cNvSpPr>
          <p:nvPr>
            <p:ph type="ftr" sz="quarter" idx="11"/>
          </p:nvPr>
        </p:nvSpPr>
        <p:spPr/>
        <p:txBody>
          <a:bodyPr/>
          <a:lstStyle/>
          <a:p>
            <a:endParaRPr lang="en-GB" dirty="0"/>
          </a:p>
        </p:txBody>
      </p:sp>
      <p:sp>
        <p:nvSpPr>
          <p:cNvPr id="9" name="Slide Number Placeholder 8">
            <a:extLst>
              <a:ext uri="{FF2B5EF4-FFF2-40B4-BE49-F238E27FC236}">
                <a16:creationId xmlns:a16="http://schemas.microsoft.com/office/drawing/2014/main" id="{BFEECC31-CD57-1F02-E3D5-AE085E70B798}"/>
              </a:ext>
            </a:extLst>
          </p:cNvPr>
          <p:cNvSpPr>
            <a:spLocks noGrp="1"/>
          </p:cNvSpPr>
          <p:nvPr>
            <p:ph type="sldNum" sz="quarter" idx="12"/>
          </p:nvPr>
        </p:nvSpPr>
        <p:spPr/>
        <p:txBody>
          <a:bodyPr/>
          <a:lstStyle/>
          <a:p>
            <a:fld id="{1DBB6513-B3A1-4EE3-A2E1-737817CBD61D}" type="slidenum">
              <a:rPr lang="en-GB" smtClean="0"/>
              <a:t>‹#›</a:t>
            </a:fld>
            <a:endParaRPr lang="en-GB" dirty="0"/>
          </a:p>
        </p:txBody>
      </p:sp>
    </p:spTree>
    <p:extLst>
      <p:ext uri="{BB962C8B-B14F-4D97-AF65-F5344CB8AC3E}">
        <p14:creationId xmlns:p14="http://schemas.microsoft.com/office/powerpoint/2010/main" val="25855580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5322570-89EA-0868-8DE9-0A9CB844194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0D8C1A03-801F-340E-2CFC-A7BB0010BF64}"/>
              </a:ext>
            </a:extLst>
          </p:cNvPr>
          <p:cNvSpPr>
            <a:spLocks noGrp="1"/>
          </p:cNvSpPr>
          <p:nvPr>
            <p:ph type="dt" sz="half" idx="10"/>
          </p:nvPr>
        </p:nvSpPr>
        <p:spPr/>
        <p:txBody>
          <a:bodyPr/>
          <a:lstStyle/>
          <a:p>
            <a:fld id="{6C916104-495B-49A7-A087-044C89179BE7}" type="datetimeFigureOut">
              <a:rPr lang="en-GB" smtClean="0"/>
              <a:t>01/09/2025</a:t>
            </a:fld>
            <a:endParaRPr lang="en-GB" dirty="0"/>
          </a:p>
        </p:txBody>
      </p:sp>
      <p:sp>
        <p:nvSpPr>
          <p:cNvPr id="4" name="Footer Placeholder 3">
            <a:extLst>
              <a:ext uri="{FF2B5EF4-FFF2-40B4-BE49-F238E27FC236}">
                <a16:creationId xmlns:a16="http://schemas.microsoft.com/office/drawing/2014/main" id="{9DF78CA7-A5C5-AEF2-FF17-EF1D2AB2B68F}"/>
              </a:ext>
            </a:extLst>
          </p:cNvPr>
          <p:cNvSpPr>
            <a:spLocks noGrp="1"/>
          </p:cNvSpPr>
          <p:nvPr>
            <p:ph type="ftr" sz="quarter" idx="11"/>
          </p:nvPr>
        </p:nvSpPr>
        <p:spPr/>
        <p:txBody>
          <a:bodyPr/>
          <a:lstStyle/>
          <a:p>
            <a:endParaRPr lang="en-GB" dirty="0"/>
          </a:p>
        </p:txBody>
      </p:sp>
      <p:sp>
        <p:nvSpPr>
          <p:cNvPr id="5" name="Slide Number Placeholder 4">
            <a:extLst>
              <a:ext uri="{FF2B5EF4-FFF2-40B4-BE49-F238E27FC236}">
                <a16:creationId xmlns:a16="http://schemas.microsoft.com/office/drawing/2014/main" id="{E1A2DAE9-06E7-15A6-BF39-F67F556F9984}"/>
              </a:ext>
            </a:extLst>
          </p:cNvPr>
          <p:cNvSpPr>
            <a:spLocks noGrp="1"/>
          </p:cNvSpPr>
          <p:nvPr>
            <p:ph type="sldNum" sz="quarter" idx="12"/>
          </p:nvPr>
        </p:nvSpPr>
        <p:spPr/>
        <p:txBody>
          <a:bodyPr/>
          <a:lstStyle/>
          <a:p>
            <a:fld id="{1DBB6513-B3A1-4EE3-A2E1-737817CBD61D}" type="slidenum">
              <a:rPr lang="en-GB" smtClean="0"/>
              <a:t>‹#›</a:t>
            </a:fld>
            <a:endParaRPr lang="en-GB" dirty="0"/>
          </a:p>
        </p:txBody>
      </p:sp>
    </p:spTree>
    <p:extLst>
      <p:ext uri="{BB962C8B-B14F-4D97-AF65-F5344CB8AC3E}">
        <p14:creationId xmlns:p14="http://schemas.microsoft.com/office/powerpoint/2010/main" val="5216995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7A5416F-4EC3-B6F2-B5E9-A63D8F8085D6}"/>
              </a:ext>
            </a:extLst>
          </p:cNvPr>
          <p:cNvSpPr>
            <a:spLocks noGrp="1"/>
          </p:cNvSpPr>
          <p:nvPr>
            <p:ph type="dt" sz="half" idx="10"/>
          </p:nvPr>
        </p:nvSpPr>
        <p:spPr/>
        <p:txBody>
          <a:bodyPr/>
          <a:lstStyle/>
          <a:p>
            <a:fld id="{6C916104-495B-49A7-A087-044C89179BE7}" type="datetimeFigureOut">
              <a:rPr lang="en-GB" smtClean="0"/>
              <a:t>01/09/2025</a:t>
            </a:fld>
            <a:endParaRPr lang="en-GB" dirty="0"/>
          </a:p>
        </p:txBody>
      </p:sp>
      <p:sp>
        <p:nvSpPr>
          <p:cNvPr id="3" name="Footer Placeholder 2">
            <a:extLst>
              <a:ext uri="{FF2B5EF4-FFF2-40B4-BE49-F238E27FC236}">
                <a16:creationId xmlns:a16="http://schemas.microsoft.com/office/drawing/2014/main" id="{EC65983F-AE39-3D00-B4E9-FCC48CCBA01C}"/>
              </a:ext>
            </a:extLst>
          </p:cNvPr>
          <p:cNvSpPr>
            <a:spLocks noGrp="1"/>
          </p:cNvSpPr>
          <p:nvPr>
            <p:ph type="ftr" sz="quarter" idx="11"/>
          </p:nvPr>
        </p:nvSpPr>
        <p:spPr/>
        <p:txBody>
          <a:bodyPr/>
          <a:lstStyle/>
          <a:p>
            <a:endParaRPr lang="en-GB" dirty="0"/>
          </a:p>
        </p:txBody>
      </p:sp>
      <p:sp>
        <p:nvSpPr>
          <p:cNvPr id="4" name="Slide Number Placeholder 3">
            <a:extLst>
              <a:ext uri="{FF2B5EF4-FFF2-40B4-BE49-F238E27FC236}">
                <a16:creationId xmlns:a16="http://schemas.microsoft.com/office/drawing/2014/main" id="{0F5E2723-DD51-E0C6-853F-0ED76768C64B}"/>
              </a:ext>
            </a:extLst>
          </p:cNvPr>
          <p:cNvSpPr>
            <a:spLocks noGrp="1"/>
          </p:cNvSpPr>
          <p:nvPr>
            <p:ph type="sldNum" sz="quarter" idx="12"/>
          </p:nvPr>
        </p:nvSpPr>
        <p:spPr/>
        <p:txBody>
          <a:bodyPr/>
          <a:lstStyle/>
          <a:p>
            <a:fld id="{1DBB6513-B3A1-4EE3-A2E1-737817CBD61D}" type="slidenum">
              <a:rPr lang="en-GB" smtClean="0"/>
              <a:t>‹#›</a:t>
            </a:fld>
            <a:endParaRPr lang="en-GB" dirty="0"/>
          </a:p>
        </p:txBody>
      </p:sp>
    </p:spTree>
    <p:extLst>
      <p:ext uri="{BB962C8B-B14F-4D97-AF65-F5344CB8AC3E}">
        <p14:creationId xmlns:p14="http://schemas.microsoft.com/office/powerpoint/2010/main" val="32853827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4B975F-A8EB-8221-CDD3-18F55C3769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DAED882F-F13D-7C70-57F3-82548DD8091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B9D32052-F068-4C50-1A97-02A6AF388DC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2BDD2DC-957D-8F8A-F5BE-47A2B1DBD38B}"/>
              </a:ext>
            </a:extLst>
          </p:cNvPr>
          <p:cNvSpPr>
            <a:spLocks noGrp="1"/>
          </p:cNvSpPr>
          <p:nvPr>
            <p:ph type="dt" sz="half" idx="10"/>
          </p:nvPr>
        </p:nvSpPr>
        <p:spPr/>
        <p:txBody>
          <a:bodyPr/>
          <a:lstStyle/>
          <a:p>
            <a:fld id="{6C916104-495B-49A7-A087-044C89179BE7}" type="datetimeFigureOut">
              <a:rPr lang="en-GB" smtClean="0"/>
              <a:t>01/09/2025</a:t>
            </a:fld>
            <a:endParaRPr lang="en-GB" dirty="0"/>
          </a:p>
        </p:txBody>
      </p:sp>
      <p:sp>
        <p:nvSpPr>
          <p:cNvPr id="6" name="Footer Placeholder 5">
            <a:extLst>
              <a:ext uri="{FF2B5EF4-FFF2-40B4-BE49-F238E27FC236}">
                <a16:creationId xmlns:a16="http://schemas.microsoft.com/office/drawing/2014/main" id="{6C2DCCC6-23C1-B9D8-D081-ABBAC944D7DB}"/>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4873B0A3-AA7F-F24E-49B9-417476021761}"/>
              </a:ext>
            </a:extLst>
          </p:cNvPr>
          <p:cNvSpPr>
            <a:spLocks noGrp="1"/>
          </p:cNvSpPr>
          <p:nvPr>
            <p:ph type="sldNum" sz="quarter" idx="12"/>
          </p:nvPr>
        </p:nvSpPr>
        <p:spPr/>
        <p:txBody>
          <a:bodyPr/>
          <a:lstStyle/>
          <a:p>
            <a:fld id="{1DBB6513-B3A1-4EE3-A2E1-737817CBD61D}" type="slidenum">
              <a:rPr lang="en-GB" smtClean="0"/>
              <a:t>‹#›</a:t>
            </a:fld>
            <a:endParaRPr lang="en-GB" dirty="0"/>
          </a:p>
        </p:txBody>
      </p:sp>
    </p:spTree>
    <p:extLst>
      <p:ext uri="{BB962C8B-B14F-4D97-AF65-F5344CB8AC3E}">
        <p14:creationId xmlns:p14="http://schemas.microsoft.com/office/powerpoint/2010/main" val="16723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CBA5F8-126E-47B7-6AC0-B513A46C721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E978BA6-5EA0-9D42-47C8-B3F243FBC0F1}"/>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a:extLst>
              <a:ext uri="{FF2B5EF4-FFF2-40B4-BE49-F238E27FC236}">
                <a16:creationId xmlns:a16="http://schemas.microsoft.com/office/drawing/2014/main" id="{6E10A209-79E0-D96E-AF56-B15E05A6154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956840F4-66B6-7F7D-166B-50DF91A41427}"/>
              </a:ext>
            </a:extLst>
          </p:cNvPr>
          <p:cNvSpPr>
            <a:spLocks noGrp="1"/>
          </p:cNvSpPr>
          <p:nvPr>
            <p:ph type="dt" sz="half" idx="10"/>
          </p:nvPr>
        </p:nvSpPr>
        <p:spPr/>
        <p:txBody>
          <a:bodyPr/>
          <a:lstStyle/>
          <a:p>
            <a:fld id="{6C916104-495B-49A7-A087-044C89179BE7}" type="datetimeFigureOut">
              <a:rPr lang="en-GB" smtClean="0"/>
              <a:t>01/09/2025</a:t>
            </a:fld>
            <a:endParaRPr lang="en-GB" dirty="0"/>
          </a:p>
        </p:txBody>
      </p:sp>
      <p:sp>
        <p:nvSpPr>
          <p:cNvPr id="6" name="Footer Placeholder 5">
            <a:extLst>
              <a:ext uri="{FF2B5EF4-FFF2-40B4-BE49-F238E27FC236}">
                <a16:creationId xmlns:a16="http://schemas.microsoft.com/office/drawing/2014/main" id="{121DCF17-5FA3-13D4-805A-AB1C686B250D}"/>
              </a:ext>
            </a:extLst>
          </p:cNvPr>
          <p:cNvSpPr>
            <a:spLocks noGrp="1"/>
          </p:cNvSpPr>
          <p:nvPr>
            <p:ph type="ftr" sz="quarter" idx="11"/>
          </p:nvPr>
        </p:nvSpPr>
        <p:spPr/>
        <p:txBody>
          <a:bodyPr/>
          <a:lstStyle/>
          <a:p>
            <a:endParaRPr lang="en-GB" dirty="0"/>
          </a:p>
        </p:txBody>
      </p:sp>
      <p:sp>
        <p:nvSpPr>
          <p:cNvPr id="7" name="Slide Number Placeholder 6">
            <a:extLst>
              <a:ext uri="{FF2B5EF4-FFF2-40B4-BE49-F238E27FC236}">
                <a16:creationId xmlns:a16="http://schemas.microsoft.com/office/drawing/2014/main" id="{804C1331-07F4-7D03-BF83-FA8C8AE22D0E}"/>
              </a:ext>
            </a:extLst>
          </p:cNvPr>
          <p:cNvSpPr>
            <a:spLocks noGrp="1"/>
          </p:cNvSpPr>
          <p:nvPr>
            <p:ph type="sldNum" sz="quarter" idx="12"/>
          </p:nvPr>
        </p:nvSpPr>
        <p:spPr/>
        <p:txBody>
          <a:bodyPr/>
          <a:lstStyle/>
          <a:p>
            <a:fld id="{1DBB6513-B3A1-4EE3-A2E1-737817CBD61D}" type="slidenum">
              <a:rPr lang="en-GB" smtClean="0"/>
              <a:t>‹#›</a:t>
            </a:fld>
            <a:endParaRPr lang="en-GB" dirty="0"/>
          </a:p>
        </p:txBody>
      </p:sp>
    </p:spTree>
    <p:extLst>
      <p:ext uri="{BB962C8B-B14F-4D97-AF65-F5344CB8AC3E}">
        <p14:creationId xmlns:p14="http://schemas.microsoft.com/office/powerpoint/2010/main" val="106948050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A9DDE87-F2EC-F1EA-F153-E48CE844DE3B}"/>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6C27DA43-1C42-F657-4B72-BD43E34488C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1C3EA27-A23C-B900-F4DC-974D9C54E021}"/>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916104-495B-49A7-A087-044C89179BE7}" type="datetimeFigureOut">
              <a:rPr lang="en-GB" smtClean="0"/>
              <a:t>01/09/2025</a:t>
            </a:fld>
            <a:endParaRPr lang="en-GB" dirty="0"/>
          </a:p>
        </p:txBody>
      </p:sp>
      <p:sp>
        <p:nvSpPr>
          <p:cNvPr id="5" name="Footer Placeholder 4">
            <a:extLst>
              <a:ext uri="{FF2B5EF4-FFF2-40B4-BE49-F238E27FC236}">
                <a16:creationId xmlns:a16="http://schemas.microsoft.com/office/drawing/2014/main" id="{A58924B8-BAC3-BD73-9BDC-E6735576E0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a:extLst>
              <a:ext uri="{FF2B5EF4-FFF2-40B4-BE49-F238E27FC236}">
                <a16:creationId xmlns:a16="http://schemas.microsoft.com/office/drawing/2014/main" id="{D4F06C89-6098-D9E7-F606-BF70EDB8A27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DBB6513-B3A1-4EE3-A2E1-737817CBD61D}" type="slidenum">
              <a:rPr lang="en-GB" smtClean="0"/>
              <a:t>‹#›</a:t>
            </a:fld>
            <a:endParaRPr lang="en-GB" dirty="0"/>
          </a:p>
        </p:txBody>
      </p:sp>
    </p:spTree>
    <p:extLst>
      <p:ext uri="{BB962C8B-B14F-4D97-AF65-F5344CB8AC3E}">
        <p14:creationId xmlns:p14="http://schemas.microsoft.com/office/powerpoint/2010/main" val="381203964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svg"/><Relationship Id="rId18" Type="http://schemas.openxmlformats.org/officeDocument/2006/relationships/image" Target="../media/image17.png"/><Relationship Id="rId26" Type="http://schemas.openxmlformats.org/officeDocument/2006/relationships/image" Target="../media/image25.png"/><Relationship Id="rId3" Type="http://schemas.openxmlformats.org/officeDocument/2006/relationships/image" Target="../media/image2.svg"/><Relationship Id="rId21" Type="http://schemas.openxmlformats.org/officeDocument/2006/relationships/image" Target="../media/image20.svg"/><Relationship Id="rId7" Type="http://schemas.openxmlformats.org/officeDocument/2006/relationships/image" Target="../media/image6.svg"/><Relationship Id="rId12" Type="http://schemas.openxmlformats.org/officeDocument/2006/relationships/image" Target="../media/image11.png"/><Relationship Id="rId17" Type="http://schemas.openxmlformats.org/officeDocument/2006/relationships/image" Target="../media/image16.svg"/><Relationship Id="rId25" Type="http://schemas.openxmlformats.org/officeDocument/2006/relationships/image" Target="../media/image24.svg"/><Relationship Id="rId33" Type="http://schemas.openxmlformats.org/officeDocument/2006/relationships/image" Target="../media/image32.svg"/><Relationship Id="rId2" Type="http://schemas.openxmlformats.org/officeDocument/2006/relationships/image" Target="../media/image1.png"/><Relationship Id="rId16" Type="http://schemas.openxmlformats.org/officeDocument/2006/relationships/image" Target="../media/image15.png"/><Relationship Id="rId20" Type="http://schemas.openxmlformats.org/officeDocument/2006/relationships/image" Target="../media/image19.png"/><Relationship Id="rId29" Type="http://schemas.openxmlformats.org/officeDocument/2006/relationships/image" Target="../media/image28.svg"/><Relationship Id="rId1" Type="http://schemas.openxmlformats.org/officeDocument/2006/relationships/slideLayout" Target="../slideLayouts/slideLayout2.xml"/><Relationship Id="rId6" Type="http://schemas.openxmlformats.org/officeDocument/2006/relationships/image" Target="../media/image5.png"/><Relationship Id="rId11" Type="http://schemas.openxmlformats.org/officeDocument/2006/relationships/image" Target="../media/image10.svg"/><Relationship Id="rId24" Type="http://schemas.openxmlformats.org/officeDocument/2006/relationships/image" Target="../media/image23.png"/><Relationship Id="rId32" Type="http://schemas.openxmlformats.org/officeDocument/2006/relationships/image" Target="../media/image31.png"/><Relationship Id="rId5" Type="http://schemas.openxmlformats.org/officeDocument/2006/relationships/image" Target="../media/image4.svg"/><Relationship Id="rId15" Type="http://schemas.openxmlformats.org/officeDocument/2006/relationships/image" Target="../media/image14.svg"/><Relationship Id="rId23" Type="http://schemas.openxmlformats.org/officeDocument/2006/relationships/image" Target="../media/image22.svg"/><Relationship Id="rId28" Type="http://schemas.openxmlformats.org/officeDocument/2006/relationships/image" Target="../media/image27.png"/><Relationship Id="rId10" Type="http://schemas.openxmlformats.org/officeDocument/2006/relationships/image" Target="../media/image9.png"/><Relationship Id="rId19" Type="http://schemas.openxmlformats.org/officeDocument/2006/relationships/image" Target="../media/image18.svg"/><Relationship Id="rId31" Type="http://schemas.openxmlformats.org/officeDocument/2006/relationships/image" Target="../media/image30.svg"/><Relationship Id="rId4" Type="http://schemas.openxmlformats.org/officeDocument/2006/relationships/image" Target="../media/image3.png"/><Relationship Id="rId9" Type="http://schemas.openxmlformats.org/officeDocument/2006/relationships/image" Target="../media/image8.svg"/><Relationship Id="rId14" Type="http://schemas.openxmlformats.org/officeDocument/2006/relationships/image" Target="../media/image13.png"/><Relationship Id="rId22" Type="http://schemas.openxmlformats.org/officeDocument/2006/relationships/image" Target="../media/image21.png"/><Relationship Id="rId27" Type="http://schemas.openxmlformats.org/officeDocument/2006/relationships/image" Target="../media/image26.svg"/><Relationship Id="rId30" Type="http://schemas.openxmlformats.org/officeDocument/2006/relationships/image" Target="../media/image29.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121418C-FD42-48E0-6A2C-7E30919F9D75}"/>
              </a:ext>
            </a:extLst>
          </p:cNvPr>
          <p:cNvGrpSpPr/>
          <p:nvPr/>
        </p:nvGrpSpPr>
        <p:grpSpPr>
          <a:xfrm>
            <a:off x="1653281" y="165112"/>
            <a:ext cx="8915618" cy="1090857"/>
            <a:chOff x="3560836" y="143441"/>
            <a:chExt cx="3747609" cy="873809"/>
          </a:xfrm>
        </p:grpSpPr>
        <p:sp>
          <p:nvSpPr>
            <p:cNvPr id="3" name="Rectangle 2">
              <a:extLst>
                <a:ext uri="{FF2B5EF4-FFF2-40B4-BE49-F238E27FC236}">
                  <a16:creationId xmlns:a16="http://schemas.microsoft.com/office/drawing/2014/main" id="{73250331-4865-521C-6B61-AD4A8D1A2549}"/>
                </a:ext>
              </a:extLst>
            </p:cNvPr>
            <p:cNvSpPr/>
            <p:nvPr/>
          </p:nvSpPr>
          <p:spPr>
            <a:xfrm>
              <a:off x="3651016" y="143441"/>
              <a:ext cx="3567250" cy="616628"/>
            </a:xfrm>
            <a:prstGeom prst="rect">
              <a:avLst/>
            </a:prstGeom>
            <a:ln w="57150">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4" name="TextBox 3">
              <a:extLst>
                <a:ext uri="{FF2B5EF4-FFF2-40B4-BE49-F238E27FC236}">
                  <a16:creationId xmlns:a16="http://schemas.microsoft.com/office/drawing/2014/main" id="{E15B1DA4-1729-F953-AE8D-063C803FAC9B}"/>
                </a:ext>
              </a:extLst>
            </p:cNvPr>
            <p:cNvSpPr txBox="1"/>
            <p:nvPr/>
          </p:nvSpPr>
          <p:spPr>
            <a:xfrm>
              <a:off x="3560836" y="252982"/>
              <a:ext cx="3747609" cy="764268"/>
            </a:xfrm>
            <a:prstGeom prst="rect">
              <a:avLst/>
            </a:prstGeom>
            <a:noFill/>
            <a:ln>
              <a:noFill/>
            </a:ln>
          </p:spPr>
          <p:txBody>
            <a:bodyPr wrap="square" lIns="91440" tIns="45720" rIns="91440" bIns="45720" rtlCol="0" anchor="t">
              <a:spAutoFit/>
            </a:bodyPr>
            <a:lstStyle/>
            <a:p>
              <a:pPr algn="ctr"/>
              <a:r>
                <a:rPr lang="en-US" sz="2800" b="1" dirty="0">
                  <a:latin typeface="Cavolini" panose="03000502040302020204" pitchFamily="66" charset="0"/>
                  <a:cs typeface="Cavolini" panose="03000502040302020204" pitchFamily="66" charset="0"/>
                </a:rPr>
                <a:t>Forest School Skills: Character Development</a:t>
              </a:r>
            </a:p>
          </p:txBody>
        </p:sp>
      </p:grpSp>
      <p:grpSp>
        <p:nvGrpSpPr>
          <p:cNvPr id="8" name="Group 7">
            <a:extLst>
              <a:ext uri="{FF2B5EF4-FFF2-40B4-BE49-F238E27FC236}">
                <a16:creationId xmlns:a16="http://schemas.microsoft.com/office/drawing/2014/main" id="{DFA36461-F9F6-2EFE-AE2D-95739FB2A425}"/>
              </a:ext>
            </a:extLst>
          </p:cNvPr>
          <p:cNvGrpSpPr/>
          <p:nvPr/>
        </p:nvGrpSpPr>
        <p:grpSpPr>
          <a:xfrm>
            <a:off x="392965" y="1199119"/>
            <a:ext cx="11436251" cy="1233340"/>
            <a:chOff x="4224484" y="1893776"/>
            <a:chExt cx="5680400" cy="2701755"/>
          </a:xfrm>
        </p:grpSpPr>
        <p:sp>
          <p:nvSpPr>
            <p:cNvPr id="9" name="Rectangle 8">
              <a:extLst>
                <a:ext uri="{FF2B5EF4-FFF2-40B4-BE49-F238E27FC236}">
                  <a16:creationId xmlns:a16="http://schemas.microsoft.com/office/drawing/2014/main" id="{6399A329-7AF9-9D65-62D8-109FB4035665}"/>
                </a:ext>
              </a:extLst>
            </p:cNvPr>
            <p:cNvSpPr/>
            <p:nvPr/>
          </p:nvSpPr>
          <p:spPr>
            <a:xfrm>
              <a:off x="4224484" y="1893776"/>
              <a:ext cx="5680400" cy="2701755"/>
            </a:xfrm>
            <a:prstGeom prst="rect">
              <a:avLst/>
            </a:prstGeom>
            <a:ln w="57150">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10" name="TextBox 9">
              <a:extLst>
                <a:ext uri="{FF2B5EF4-FFF2-40B4-BE49-F238E27FC236}">
                  <a16:creationId xmlns:a16="http://schemas.microsoft.com/office/drawing/2014/main" id="{27C2447B-A941-8B40-0821-E68EBC4A7408}"/>
                </a:ext>
              </a:extLst>
            </p:cNvPr>
            <p:cNvSpPr txBox="1"/>
            <p:nvPr/>
          </p:nvSpPr>
          <p:spPr>
            <a:xfrm>
              <a:off x="4251197" y="1955003"/>
              <a:ext cx="5559127" cy="386905"/>
            </a:xfrm>
            <a:prstGeom prst="rect">
              <a:avLst/>
            </a:prstGeom>
            <a:noFill/>
            <a:ln>
              <a:noFill/>
            </a:ln>
          </p:spPr>
          <p:txBody>
            <a:bodyPr wrap="square" lIns="91440" tIns="45720" rIns="91440" bIns="45720" rtlCol="0" anchor="t">
              <a:spAutoFit/>
            </a:bodyPr>
            <a:lstStyle/>
            <a:p>
              <a:pPr algn="ctr"/>
              <a:endParaRPr lang="en-US" sz="1600" b="1" dirty="0">
                <a:latin typeface="XCCW Joined PC4c" panose="03050602040000000000" pitchFamily="66" charset="0"/>
                <a:cs typeface="Times New Roman"/>
              </a:endParaRPr>
            </a:p>
          </p:txBody>
        </p:sp>
      </p:grpSp>
      <p:sp>
        <p:nvSpPr>
          <p:cNvPr id="12" name="TextBox 11">
            <a:extLst>
              <a:ext uri="{FF2B5EF4-FFF2-40B4-BE49-F238E27FC236}">
                <a16:creationId xmlns:a16="http://schemas.microsoft.com/office/drawing/2014/main" id="{AF6C2797-0DD3-1B29-7D11-5F7A5968430F}"/>
              </a:ext>
            </a:extLst>
          </p:cNvPr>
          <p:cNvSpPr txBox="1"/>
          <p:nvPr/>
        </p:nvSpPr>
        <p:spPr>
          <a:xfrm>
            <a:off x="386556" y="1056872"/>
            <a:ext cx="11334104" cy="1015663"/>
          </a:xfrm>
          <a:prstGeom prst="rect">
            <a:avLst/>
          </a:prstGeom>
          <a:noFill/>
        </p:spPr>
        <p:txBody>
          <a:bodyPr wrap="square">
            <a:spAutoFit/>
          </a:bodyPr>
          <a:lstStyle/>
          <a:p>
            <a:pPr algn="ctr"/>
            <a:r>
              <a:rPr lang="en-US" sz="1200" b="1" i="0" u="none" strike="noStrike" baseline="0" dirty="0">
                <a:solidFill>
                  <a:srgbClr val="000000"/>
                </a:solidFill>
                <a:latin typeface="Cavolini" panose="03000502040302020204" pitchFamily="66" charset="0"/>
                <a:cs typeface="Cavolini" panose="03000502040302020204" pitchFamily="66" charset="0"/>
              </a:rPr>
              <a:t>Forest School is a long-term process of frequent and regular sessions in our school grounds. Sessions will primarily involve child-led exploration alongside planned learning activities. Adaptation, observations and reflection are dynamic processes involved in creating effective Forest School sessions. Activities </a:t>
            </a:r>
            <a:r>
              <a:rPr lang="en-US" sz="1200" b="1" dirty="0">
                <a:solidFill>
                  <a:srgbClr val="000000"/>
                </a:solidFill>
                <a:latin typeface="Cavolini" panose="03000502040302020204" pitchFamily="66" charset="0"/>
                <a:cs typeface="Cavolini" panose="03000502040302020204" pitchFamily="66" charset="0"/>
              </a:rPr>
              <a:t>linked to each skill support the</a:t>
            </a:r>
            <a:r>
              <a:rPr lang="en-US" sz="1200" b="1" i="0" u="none" strike="noStrike" baseline="0" dirty="0">
                <a:solidFill>
                  <a:srgbClr val="000000"/>
                </a:solidFill>
                <a:latin typeface="Cavolini" panose="03000502040302020204" pitchFamily="66" charset="0"/>
                <a:cs typeface="Cavolini" panose="03000502040302020204" pitchFamily="66" charset="0"/>
              </a:rPr>
              <a:t> development of a relationship between the learner and the natural world. We aim to promote the holistic development of all those involved, fostering resilient, confident, independent and creative learners. Activities offer children the opportunity to take supported risks appropriate to the environment and to themselves.</a:t>
            </a:r>
            <a:endParaRPr lang="en-GB" sz="1400" b="1" dirty="0">
              <a:latin typeface="Bodoni MT" panose="02070603080606020203" pitchFamily="18" charset="0"/>
            </a:endParaRPr>
          </a:p>
        </p:txBody>
      </p:sp>
      <p:grpSp>
        <p:nvGrpSpPr>
          <p:cNvPr id="33" name="Group 32">
            <a:extLst>
              <a:ext uri="{FF2B5EF4-FFF2-40B4-BE49-F238E27FC236}">
                <a16:creationId xmlns:a16="http://schemas.microsoft.com/office/drawing/2014/main" id="{98DC60AA-BE91-E793-949C-E2021CC56F5C}"/>
              </a:ext>
            </a:extLst>
          </p:cNvPr>
          <p:cNvGrpSpPr/>
          <p:nvPr/>
        </p:nvGrpSpPr>
        <p:grpSpPr>
          <a:xfrm>
            <a:off x="285810" y="2589063"/>
            <a:ext cx="11563589" cy="4239780"/>
            <a:chOff x="342166" y="1277798"/>
            <a:chExt cx="11563589" cy="4141262"/>
          </a:xfrm>
        </p:grpSpPr>
        <p:sp>
          <p:nvSpPr>
            <p:cNvPr id="34" name="Rectangle 33">
              <a:extLst>
                <a:ext uri="{FF2B5EF4-FFF2-40B4-BE49-F238E27FC236}">
                  <a16:creationId xmlns:a16="http://schemas.microsoft.com/office/drawing/2014/main" id="{6D271D55-25A1-EC3D-CC75-1473303392D0}"/>
                </a:ext>
              </a:extLst>
            </p:cNvPr>
            <p:cNvSpPr/>
            <p:nvPr/>
          </p:nvSpPr>
          <p:spPr>
            <a:xfrm>
              <a:off x="8123453" y="3290604"/>
              <a:ext cx="3782302" cy="1863060"/>
            </a:xfrm>
            <a:prstGeom prst="rect">
              <a:avLst/>
            </a:prstGeom>
            <a:solidFill>
              <a:srgbClr val="CC0000"/>
            </a:solidFill>
            <a:ln w="57150">
              <a:solidFill>
                <a:srgbClr val="800000"/>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35" name="Rectangle 34">
              <a:extLst>
                <a:ext uri="{FF2B5EF4-FFF2-40B4-BE49-F238E27FC236}">
                  <a16:creationId xmlns:a16="http://schemas.microsoft.com/office/drawing/2014/main" id="{5FC2DB32-92F9-9376-C8AA-CD276B6FB557}"/>
                </a:ext>
              </a:extLst>
            </p:cNvPr>
            <p:cNvSpPr/>
            <p:nvPr/>
          </p:nvSpPr>
          <p:spPr>
            <a:xfrm>
              <a:off x="4236574" y="3290604"/>
              <a:ext cx="3782302" cy="1863060"/>
            </a:xfrm>
            <a:prstGeom prst="rect">
              <a:avLst/>
            </a:prstGeom>
            <a:solidFill>
              <a:srgbClr val="990099"/>
            </a:solidFill>
            <a:ln w="57150">
              <a:solidFill>
                <a:srgbClr val="660066"/>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36" name="Rectangle 35">
              <a:extLst>
                <a:ext uri="{FF2B5EF4-FFF2-40B4-BE49-F238E27FC236}">
                  <a16:creationId xmlns:a16="http://schemas.microsoft.com/office/drawing/2014/main" id="{2CC1879D-C4EA-85C9-2C40-233593719465}"/>
                </a:ext>
              </a:extLst>
            </p:cNvPr>
            <p:cNvSpPr/>
            <p:nvPr/>
          </p:nvSpPr>
          <p:spPr>
            <a:xfrm>
              <a:off x="342166" y="3290604"/>
              <a:ext cx="3782302" cy="1863060"/>
            </a:xfrm>
            <a:prstGeom prst="rect">
              <a:avLst/>
            </a:prstGeom>
            <a:solidFill>
              <a:schemeClr val="accent2"/>
            </a:solidFill>
            <a:ln w="57150">
              <a:solidFill>
                <a:schemeClr val="accent2">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37" name="Rectangle 36">
              <a:extLst>
                <a:ext uri="{FF2B5EF4-FFF2-40B4-BE49-F238E27FC236}">
                  <a16:creationId xmlns:a16="http://schemas.microsoft.com/office/drawing/2014/main" id="{9D4141A5-E915-A2B9-32BB-05F31A5B775E}"/>
                </a:ext>
              </a:extLst>
            </p:cNvPr>
            <p:cNvSpPr/>
            <p:nvPr/>
          </p:nvSpPr>
          <p:spPr>
            <a:xfrm>
              <a:off x="8123453" y="1277798"/>
              <a:ext cx="3782302" cy="1863060"/>
            </a:xfrm>
            <a:prstGeom prst="rect">
              <a:avLst/>
            </a:prstGeom>
            <a:solidFill>
              <a:schemeClr val="accent4"/>
            </a:solidFill>
            <a:ln w="57150">
              <a:solidFill>
                <a:schemeClr val="accent4">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38" name="Rectangle 37">
              <a:extLst>
                <a:ext uri="{FF2B5EF4-FFF2-40B4-BE49-F238E27FC236}">
                  <a16:creationId xmlns:a16="http://schemas.microsoft.com/office/drawing/2014/main" id="{F81D6745-519A-CE87-AA09-805805E6CE56}"/>
                </a:ext>
              </a:extLst>
            </p:cNvPr>
            <p:cNvSpPr/>
            <p:nvPr/>
          </p:nvSpPr>
          <p:spPr>
            <a:xfrm>
              <a:off x="4236574" y="1277798"/>
              <a:ext cx="3782302" cy="1863060"/>
            </a:xfrm>
            <a:prstGeom prst="rect">
              <a:avLst/>
            </a:prstGeom>
            <a:solidFill>
              <a:schemeClr val="accent5"/>
            </a:solidFill>
            <a:ln w="57150">
              <a:solidFill>
                <a:schemeClr val="accent5">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39" name="Rectangle 38">
              <a:extLst>
                <a:ext uri="{FF2B5EF4-FFF2-40B4-BE49-F238E27FC236}">
                  <a16:creationId xmlns:a16="http://schemas.microsoft.com/office/drawing/2014/main" id="{3257723C-F95B-5C3B-4563-3B7FB5AC6E94}"/>
                </a:ext>
              </a:extLst>
            </p:cNvPr>
            <p:cNvSpPr/>
            <p:nvPr/>
          </p:nvSpPr>
          <p:spPr>
            <a:xfrm>
              <a:off x="342166" y="1277798"/>
              <a:ext cx="3782302" cy="1863060"/>
            </a:xfrm>
            <a:prstGeom prst="rect">
              <a:avLst/>
            </a:prstGeom>
            <a:solidFill>
              <a:schemeClr val="accent6"/>
            </a:solidFill>
            <a:ln w="57150">
              <a:solidFill>
                <a:schemeClr val="accent6">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40" name="TextBox 39">
              <a:extLst>
                <a:ext uri="{FF2B5EF4-FFF2-40B4-BE49-F238E27FC236}">
                  <a16:creationId xmlns:a16="http://schemas.microsoft.com/office/drawing/2014/main" id="{3631A04F-B4A1-6BEF-5D75-343C6468374E}"/>
                </a:ext>
              </a:extLst>
            </p:cNvPr>
            <p:cNvSpPr txBox="1"/>
            <p:nvPr/>
          </p:nvSpPr>
          <p:spPr>
            <a:xfrm>
              <a:off x="370764" y="1347913"/>
              <a:ext cx="3689585" cy="1803749"/>
            </a:xfrm>
            <a:prstGeom prst="rect">
              <a:avLst/>
            </a:prstGeom>
            <a:noFill/>
            <a:ln>
              <a:noFill/>
            </a:ln>
          </p:spPr>
          <p:txBody>
            <a:bodyPr wrap="square">
              <a:spAutoFit/>
            </a:bodyPr>
            <a:lstStyle/>
            <a:p>
              <a:pPr algn="ctr"/>
              <a:r>
                <a:rPr lang="en-US" b="1" u="sng" dirty="0">
                  <a:latin typeface="Cavolini" panose="020B0502040204020203" pitchFamily="66" charset="0"/>
                  <a:cs typeface="Cavolini" panose="020B0502040204020203" pitchFamily="66" charset="0"/>
                </a:rPr>
                <a:t>Exploration and play</a:t>
              </a:r>
            </a:p>
            <a:p>
              <a:r>
                <a:rPr lang="en-GB" sz="1200" dirty="0">
                  <a:latin typeface="Cavolini" panose="020B0502040204020203" pitchFamily="66" charset="0"/>
                  <a:cs typeface="Cavolini" panose="020B0502040204020203" pitchFamily="66" charset="0"/>
                </a:rPr>
                <a:t>Development of social skills.</a:t>
              </a:r>
            </a:p>
            <a:p>
              <a:r>
                <a:rPr lang="en-GB" sz="1200" dirty="0">
                  <a:latin typeface="Cavolini" panose="020B0502040204020203" pitchFamily="66" charset="0"/>
                  <a:cs typeface="Cavolini" panose="020B0502040204020203" pitchFamily="66" charset="0"/>
                </a:rPr>
                <a:t>Positive communication with peers.</a:t>
              </a:r>
            </a:p>
            <a:p>
              <a:r>
                <a:rPr lang="en-GB" sz="1200" dirty="0">
                  <a:latin typeface="Cavolini" panose="020B0502040204020203" pitchFamily="66" charset="0"/>
                  <a:cs typeface="Cavolini" panose="020B0502040204020203" pitchFamily="66" charset="0"/>
                </a:rPr>
                <a:t>Development of emotional literacy.</a:t>
              </a:r>
            </a:p>
            <a:p>
              <a:r>
                <a:rPr lang="en-GB" sz="1200" dirty="0">
                  <a:latin typeface="Cavolini" panose="020B0502040204020203" pitchFamily="66" charset="0"/>
                  <a:cs typeface="Cavolini" panose="020B0502040204020203" pitchFamily="66" charset="0"/>
                </a:rPr>
                <a:t>Safely navigate risky play. </a:t>
              </a:r>
            </a:p>
            <a:p>
              <a:r>
                <a:rPr lang="en-GB" sz="1200" dirty="0">
                  <a:latin typeface="Cavolini" panose="020B0502040204020203" pitchFamily="66" charset="0"/>
                  <a:cs typeface="Cavolini" panose="020B0502040204020203" pitchFamily="66" charset="0"/>
                </a:rPr>
                <a:t>Development of fine and gross motor.</a:t>
              </a:r>
            </a:p>
            <a:p>
              <a:r>
                <a:rPr lang="en-GB" sz="1200" dirty="0">
                  <a:latin typeface="Cavolini" panose="020B0502040204020203" pitchFamily="66" charset="0"/>
                  <a:cs typeface="Cavolini" panose="020B0502040204020203" pitchFamily="66" charset="0"/>
                </a:rPr>
                <a:t>Foster imagination and creativity. </a:t>
              </a:r>
            </a:p>
            <a:p>
              <a:r>
                <a:rPr lang="en-GB" sz="1200" dirty="0">
                  <a:latin typeface="Cavolini" panose="020B0502040204020203" pitchFamily="66" charset="0"/>
                  <a:cs typeface="Cavolini" panose="020B0502040204020203" pitchFamily="66" charset="0"/>
                </a:rPr>
                <a:t>Develop curiosity with surroundings. </a:t>
              </a:r>
            </a:p>
            <a:p>
              <a:r>
                <a:rPr lang="en-GB" sz="1200" dirty="0">
                  <a:latin typeface="Cavolini" panose="020B0502040204020203" pitchFamily="66" charset="0"/>
                  <a:cs typeface="Cavolini" panose="020B0502040204020203" pitchFamily="66" charset="0"/>
                </a:rPr>
                <a:t>Independent problem solving. </a:t>
              </a:r>
            </a:p>
          </p:txBody>
        </p:sp>
        <p:sp>
          <p:nvSpPr>
            <p:cNvPr id="41" name="TextBox 40">
              <a:extLst>
                <a:ext uri="{FF2B5EF4-FFF2-40B4-BE49-F238E27FC236}">
                  <a16:creationId xmlns:a16="http://schemas.microsoft.com/office/drawing/2014/main" id="{EFDDCEBE-67A7-22CB-A428-AE1E7C7C93BB}"/>
                </a:ext>
              </a:extLst>
            </p:cNvPr>
            <p:cNvSpPr txBox="1"/>
            <p:nvPr/>
          </p:nvSpPr>
          <p:spPr>
            <a:xfrm>
              <a:off x="370764" y="3344748"/>
              <a:ext cx="3689585" cy="2074312"/>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Using tools / knot work.</a:t>
              </a:r>
            </a:p>
            <a:p>
              <a:r>
                <a:rPr lang="en-GB" sz="1200" dirty="0">
                  <a:latin typeface="Cavolini" panose="020B0502040204020203" pitchFamily="66" charset="0"/>
                  <a:cs typeface="Cavolini" panose="020B0502040204020203" pitchFamily="66" charset="0"/>
                </a:rPr>
                <a:t>Positive communication with adults.</a:t>
              </a:r>
            </a:p>
            <a:p>
              <a:r>
                <a:rPr lang="en-GB" sz="1200" dirty="0">
                  <a:latin typeface="Cavolini" panose="020B0502040204020203" pitchFamily="66" charset="0"/>
                  <a:cs typeface="Cavolini" panose="020B0502040204020203" pitchFamily="66" charset="0"/>
                </a:rPr>
                <a:t>Development of fine and gross motor.</a:t>
              </a:r>
            </a:p>
            <a:p>
              <a:r>
                <a:rPr lang="en-GB" sz="1200" dirty="0">
                  <a:latin typeface="Cavolini" panose="020B0502040204020203" pitchFamily="66" charset="0"/>
                  <a:cs typeface="Cavolini" panose="020B0502040204020203" pitchFamily="66" charset="0"/>
                </a:rPr>
                <a:t>Understanding of how to keep safe. </a:t>
              </a:r>
            </a:p>
            <a:p>
              <a:r>
                <a:rPr lang="en-GB" sz="1200" dirty="0">
                  <a:latin typeface="Cavolini" panose="020B0502040204020203" pitchFamily="66" charset="0"/>
                  <a:cs typeface="Cavolini" panose="020B0502040204020203" pitchFamily="66" charset="0"/>
                </a:rPr>
                <a:t>Respecting and caring for resources. </a:t>
              </a:r>
            </a:p>
            <a:p>
              <a:r>
                <a:rPr lang="en-GB" sz="1200" dirty="0">
                  <a:latin typeface="Cavolini" panose="020B0502040204020203" pitchFamily="66" charset="0"/>
                  <a:cs typeface="Cavolini" panose="020B0502040204020203" pitchFamily="66" charset="0"/>
                </a:rPr>
                <a:t>Foster imagination and creativity</a:t>
              </a:r>
              <a:r>
                <a:rPr lang="en-US" sz="1200" dirty="0">
                  <a:latin typeface="Cavolini" panose="020B0502040204020203" pitchFamily="66" charset="0"/>
                  <a:cs typeface="Cavolini" panose="020B0502040204020203" pitchFamily="66" charset="0"/>
                </a:rPr>
                <a:t>.</a:t>
              </a:r>
            </a:p>
            <a:p>
              <a:r>
                <a:rPr lang="en-US" sz="1200" dirty="0">
                  <a:latin typeface="Cavolini" panose="020B0502040204020203" pitchFamily="66" charset="0"/>
                  <a:cs typeface="Cavolini" panose="020B0502040204020203" pitchFamily="66" charset="0"/>
                </a:rPr>
                <a:t>Use natural resources responsibly. </a:t>
              </a:r>
            </a:p>
            <a:p>
              <a:r>
                <a:rPr lang="en-US" sz="1200" dirty="0">
                  <a:latin typeface="Cavolini" panose="020B0502040204020203" pitchFamily="66" charset="0"/>
                  <a:cs typeface="Cavolini" panose="020B0502040204020203" pitchFamily="66" charset="0"/>
                </a:rPr>
                <a:t>Regulate emotions through failure. </a:t>
              </a:r>
            </a:p>
            <a:p>
              <a:r>
                <a:rPr lang="en-GB" sz="1200" dirty="0">
                  <a:latin typeface="Cavolini" panose="020B0502040204020203" pitchFamily="66" charset="0"/>
                  <a:cs typeface="Cavolini" panose="020B0502040204020203" pitchFamily="66" charset="0"/>
                </a:rPr>
                <a:t>Regulate emotions through successes.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1" u="sng" dirty="0">
                <a:latin typeface="Cavolini" panose="020B0502040204020203" pitchFamily="66" charset="0"/>
                <a:cs typeface="Cavolini" panose="020B0502040204020203" pitchFamily="66" charset="0"/>
              </a:endParaRPr>
            </a:p>
          </p:txBody>
        </p:sp>
        <p:sp>
          <p:nvSpPr>
            <p:cNvPr id="42" name="TextBox 41">
              <a:extLst>
                <a:ext uri="{FF2B5EF4-FFF2-40B4-BE49-F238E27FC236}">
                  <a16:creationId xmlns:a16="http://schemas.microsoft.com/office/drawing/2014/main" id="{F5B5580E-146D-B964-CB02-D1C4D7722A9E}"/>
                </a:ext>
              </a:extLst>
            </p:cNvPr>
            <p:cNvSpPr txBox="1"/>
            <p:nvPr/>
          </p:nvSpPr>
          <p:spPr>
            <a:xfrm>
              <a:off x="4265172" y="1331942"/>
              <a:ext cx="3689585" cy="2292935"/>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Navigation</a:t>
              </a:r>
            </a:p>
            <a:p>
              <a:r>
                <a:rPr lang="en-US" sz="1200" dirty="0">
                  <a:latin typeface="Cavolini" panose="020B0502040204020203" pitchFamily="66" charset="0"/>
                  <a:cs typeface="Cavolini" panose="020B0502040204020203" pitchFamily="66" charset="0"/>
                </a:rPr>
                <a:t>Foster teamwork and communication.</a:t>
              </a:r>
            </a:p>
            <a:p>
              <a:r>
                <a:rPr lang="en-US" sz="1200" dirty="0">
                  <a:latin typeface="Cavolini" panose="020B0502040204020203" pitchFamily="66" charset="0"/>
                  <a:cs typeface="Cavolini" panose="020B0502040204020203" pitchFamily="66" charset="0"/>
                </a:rPr>
                <a:t>Navigate unfamiliar terrains.</a:t>
              </a:r>
            </a:p>
            <a:p>
              <a:r>
                <a:rPr lang="en-US" sz="1200" dirty="0">
                  <a:latin typeface="Cavolini" panose="020B0502040204020203" pitchFamily="66" charset="0"/>
                  <a:cs typeface="Cavolini" panose="020B0502040204020203" pitchFamily="66" charset="0"/>
                </a:rPr>
                <a:t>Think on a wider scale. </a:t>
              </a:r>
            </a:p>
            <a:p>
              <a:r>
                <a:rPr lang="en-US" sz="1200" dirty="0">
                  <a:latin typeface="Cavolini" panose="020B0502040204020203" pitchFamily="66" charset="0"/>
                  <a:cs typeface="Cavolini" panose="020B0502040204020203" pitchFamily="66" charset="0"/>
                </a:rPr>
                <a:t>Question decisions respectfully. </a:t>
              </a:r>
            </a:p>
            <a:p>
              <a:r>
                <a:rPr lang="en-US" sz="1200" dirty="0">
                  <a:latin typeface="Cavolini" panose="020B0502040204020203" pitchFamily="66" charset="0"/>
                  <a:cs typeface="Cavolini" panose="020B0502040204020203" pitchFamily="66" charset="0"/>
                </a:rPr>
                <a:t>Group problem solving. </a:t>
              </a:r>
            </a:p>
            <a:p>
              <a:r>
                <a:rPr lang="en-US" sz="1200" dirty="0">
                  <a:latin typeface="Cavolini" panose="020B0502040204020203" pitchFamily="66" charset="0"/>
                  <a:cs typeface="Cavolini" panose="020B0502040204020203" pitchFamily="66" charset="0"/>
                </a:rPr>
                <a:t>Express ideas and thoughts to others. </a:t>
              </a:r>
            </a:p>
            <a:p>
              <a:r>
                <a:rPr lang="en-US" sz="1200" dirty="0">
                  <a:latin typeface="Cavolini" panose="020B0502040204020203" pitchFamily="66" charset="0"/>
                  <a:cs typeface="Cavolini" panose="020B0502040204020203" pitchFamily="66" charset="0"/>
                </a:rPr>
                <a:t>Regulate emotions through failure. </a:t>
              </a:r>
            </a:p>
            <a:p>
              <a:r>
                <a:rPr lang="en-US" sz="1200" dirty="0">
                  <a:latin typeface="Cavolini" panose="020B0502040204020203" pitchFamily="66" charset="0"/>
                  <a:cs typeface="Cavolini" panose="020B0502040204020203" pitchFamily="66" charset="0"/>
                </a:rPr>
                <a:t>Find solutions from past mistakes</a:t>
              </a:r>
              <a:r>
                <a:rPr lang="en-GB" sz="1200" b="0" i="0" u="none" strike="noStrike" baseline="0" dirty="0">
                  <a:solidFill>
                    <a:srgbClr val="000000"/>
                  </a:solidFill>
                  <a:latin typeface="Cavolini" panose="03000502040302020204" pitchFamily="66" charset="0"/>
                  <a:cs typeface="Cavolini" panose="03000502040302020204" pitchFamily="66" charset="0"/>
                </a:rPr>
                <a:t>  </a:t>
              </a:r>
              <a:r>
                <a:rPr lang="en-GB" sz="1800" b="0" i="0" u="none" strike="noStrike" baseline="0" dirty="0">
                  <a:solidFill>
                    <a:srgbClr val="000000"/>
                  </a:solidFill>
                  <a:latin typeface="Calibri" panose="020F0502020204030204" pitchFamily="34" charset="0"/>
                </a:rPr>
                <a:t>	</a:t>
              </a:r>
            </a:p>
            <a:p>
              <a:endParaRPr lang="en-GB" sz="1400" dirty="0">
                <a:latin typeface="Cavolini" panose="020B0502040204020203" pitchFamily="66" charset="0"/>
                <a:cs typeface="Cavolini" panose="020B0502040204020203" pitchFamily="66" charset="0"/>
              </a:endParaRPr>
            </a:p>
          </p:txBody>
        </p:sp>
        <p:sp>
          <p:nvSpPr>
            <p:cNvPr id="43" name="TextBox 42">
              <a:extLst>
                <a:ext uri="{FF2B5EF4-FFF2-40B4-BE49-F238E27FC236}">
                  <a16:creationId xmlns:a16="http://schemas.microsoft.com/office/drawing/2014/main" id="{B6633EDD-02AA-3C0E-5CCA-09D10363CBED}"/>
                </a:ext>
              </a:extLst>
            </p:cNvPr>
            <p:cNvSpPr txBox="1"/>
            <p:nvPr/>
          </p:nvSpPr>
          <p:spPr>
            <a:xfrm>
              <a:off x="4265172" y="3344749"/>
              <a:ext cx="3689585" cy="1803749"/>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Flora and Fauna.</a:t>
              </a:r>
            </a:p>
            <a:p>
              <a:r>
                <a:rPr lang="en-US" sz="1200" dirty="0">
                  <a:latin typeface="Cavolini" panose="020B0502040204020203" pitchFamily="66" charset="0"/>
                  <a:cs typeface="Cavolini" panose="020B0502040204020203" pitchFamily="66" charset="0"/>
                </a:rPr>
                <a:t>Be curious about natural environment.</a:t>
              </a:r>
            </a:p>
            <a:p>
              <a:r>
                <a:rPr lang="en-US" sz="1200" dirty="0">
                  <a:latin typeface="Cavolini" panose="020B0502040204020203" pitchFamily="66" charset="0"/>
                  <a:cs typeface="Cavolini" panose="020B0502040204020203" pitchFamily="66" charset="0"/>
                </a:rPr>
                <a:t>Think on a wider scale. </a:t>
              </a:r>
            </a:p>
            <a:p>
              <a:r>
                <a:rPr lang="en-US" sz="1200" dirty="0">
                  <a:latin typeface="Cavolini" panose="020B0502040204020203" pitchFamily="66" charset="0"/>
                  <a:cs typeface="Cavolini" panose="020B0502040204020203" pitchFamily="66" charset="0"/>
                </a:rPr>
                <a:t>Safely navigate through risk. </a:t>
              </a:r>
            </a:p>
            <a:p>
              <a:r>
                <a:rPr lang="en-US" sz="1200" dirty="0">
                  <a:latin typeface="Cavolini" panose="020B0502040204020203" pitchFamily="66" charset="0"/>
                  <a:cs typeface="Cavolini" panose="020B0502040204020203" pitchFamily="66" charset="0"/>
                </a:rPr>
                <a:t>Identify a range of flora and fauna. </a:t>
              </a:r>
            </a:p>
            <a:p>
              <a:r>
                <a:rPr lang="en-US" sz="1200" dirty="0">
                  <a:latin typeface="Cavolini" panose="020B0502040204020203" pitchFamily="66" charset="0"/>
                  <a:cs typeface="Cavolini" panose="020B0502040204020203" pitchFamily="66" charset="0"/>
                </a:rPr>
                <a:t>Verbally explain new learning. </a:t>
              </a:r>
            </a:p>
            <a:p>
              <a:r>
                <a:rPr lang="en-US" sz="1200" dirty="0">
                  <a:latin typeface="Cavolini" panose="020B0502040204020203" pitchFamily="66" charset="0"/>
                  <a:cs typeface="Cavolini" panose="020B0502040204020203" pitchFamily="66" charset="0"/>
                </a:rPr>
                <a:t>Feel comfortable in the natural world. </a:t>
              </a:r>
            </a:p>
            <a:p>
              <a:r>
                <a:rPr lang="en-US" sz="1200" dirty="0">
                  <a:latin typeface="Cavolini" panose="020B0502040204020203" pitchFamily="66" charset="0"/>
                  <a:cs typeface="Cavolini" panose="020B0502040204020203" pitchFamily="66" charset="0"/>
                </a:rPr>
                <a:t>Reflect on prior learning. </a:t>
              </a:r>
            </a:p>
            <a:p>
              <a:r>
                <a:rPr lang="en-US" sz="1200" dirty="0">
                  <a:latin typeface="Cavolini" panose="020B0502040204020203" pitchFamily="66" charset="0"/>
                  <a:cs typeface="Cavolini" panose="020B0502040204020203" pitchFamily="66" charset="0"/>
                </a:rPr>
                <a:t>Treat the natural world respectfully. </a:t>
              </a:r>
            </a:p>
          </p:txBody>
        </p:sp>
        <p:sp>
          <p:nvSpPr>
            <p:cNvPr id="44" name="TextBox 43">
              <a:extLst>
                <a:ext uri="{FF2B5EF4-FFF2-40B4-BE49-F238E27FC236}">
                  <a16:creationId xmlns:a16="http://schemas.microsoft.com/office/drawing/2014/main" id="{8653E5FB-AF3C-5B29-0D78-3630F7A3DE04}"/>
                </a:ext>
              </a:extLst>
            </p:cNvPr>
            <p:cNvSpPr txBox="1"/>
            <p:nvPr/>
          </p:nvSpPr>
          <p:spPr>
            <a:xfrm>
              <a:off x="8152051" y="1331942"/>
              <a:ext cx="3689585" cy="1803749"/>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Shelter building</a:t>
              </a:r>
            </a:p>
            <a:p>
              <a:r>
                <a:rPr lang="en-GB" sz="1200" dirty="0">
                  <a:latin typeface="Cavolini" panose="020B0502040204020203" pitchFamily="66" charset="0"/>
                  <a:cs typeface="Cavolini" panose="020B0502040204020203" pitchFamily="66" charset="0"/>
                </a:rPr>
                <a:t>Development of social skills.</a:t>
              </a:r>
            </a:p>
            <a:p>
              <a:r>
                <a:rPr lang="en-GB" sz="1200" dirty="0">
                  <a:latin typeface="Cavolini" panose="020B0502040204020203" pitchFamily="66" charset="0"/>
                  <a:cs typeface="Cavolini" panose="020B0502040204020203" pitchFamily="66" charset="0"/>
                </a:rPr>
                <a:t>Positive communication with peers.</a:t>
              </a:r>
            </a:p>
            <a:p>
              <a:r>
                <a:rPr lang="en-GB" sz="1200" dirty="0">
                  <a:latin typeface="Cavolini" panose="020B0502040204020203" pitchFamily="66" charset="0"/>
                  <a:cs typeface="Cavolini" panose="020B0502040204020203" pitchFamily="66" charset="0"/>
                </a:rPr>
                <a:t>Development of fine and gross motor.</a:t>
              </a:r>
            </a:p>
            <a:p>
              <a:r>
                <a:rPr lang="en-GB" sz="1200" dirty="0">
                  <a:latin typeface="Cavolini" panose="020B0502040204020203" pitchFamily="66" charset="0"/>
                  <a:cs typeface="Cavolini" panose="020B0502040204020203" pitchFamily="66" charset="0"/>
                </a:rPr>
                <a:t>Independent/group problem solving. </a:t>
              </a:r>
            </a:p>
            <a:p>
              <a:r>
                <a:rPr lang="en-US" sz="1200" dirty="0">
                  <a:latin typeface="Cavolini" panose="020B0502040204020203" pitchFamily="66" charset="0"/>
                  <a:cs typeface="Cavolini" panose="020B0502040204020203" pitchFamily="66" charset="0"/>
                </a:rPr>
                <a:t>Foster teamwork and communication.</a:t>
              </a:r>
            </a:p>
            <a:p>
              <a:r>
                <a:rPr lang="en-US" sz="1200" dirty="0">
                  <a:latin typeface="Cavolini" panose="020B0502040204020203" pitchFamily="66" charset="0"/>
                  <a:cs typeface="Cavolini" panose="020B0502040204020203" pitchFamily="66" charset="0"/>
                </a:rPr>
                <a:t>Express ideas and thoughts to others. </a:t>
              </a:r>
            </a:p>
            <a:p>
              <a:r>
                <a:rPr lang="en-US" sz="1200" dirty="0">
                  <a:latin typeface="Cavolini" panose="020B0502040204020203" pitchFamily="66" charset="0"/>
                  <a:cs typeface="Cavolini" panose="020B0502040204020203" pitchFamily="66" charset="0"/>
                </a:rPr>
                <a:t>Regulate emotions through failure. </a:t>
              </a:r>
            </a:p>
            <a:p>
              <a:r>
                <a:rPr lang="en-GB" sz="1200" dirty="0">
                  <a:latin typeface="Cavolini" panose="020B0502040204020203" pitchFamily="66" charset="0"/>
                  <a:cs typeface="Cavolini" panose="020B0502040204020203" pitchFamily="66" charset="0"/>
                </a:rPr>
                <a:t>Regulate emotions through successes. </a:t>
              </a:r>
              <a:endParaRPr lang="en-GB" sz="1200" b="1" u="sng" dirty="0">
                <a:latin typeface="Cavolini" panose="020B0502040204020203" pitchFamily="66" charset="0"/>
                <a:cs typeface="Cavolini" panose="020B0502040204020203" pitchFamily="66" charset="0"/>
              </a:endParaRPr>
            </a:p>
          </p:txBody>
        </p:sp>
        <p:sp>
          <p:nvSpPr>
            <p:cNvPr id="45" name="TextBox 44">
              <a:extLst>
                <a:ext uri="{FF2B5EF4-FFF2-40B4-BE49-F238E27FC236}">
                  <a16:creationId xmlns:a16="http://schemas.microsoft.com/office/drawing/2014/main" id="{EE4F7F5E-504A-3397-9D8F-CC39B8552434}"/>
                </a:ext>
              </a:extLst>
            </p:cNvPr>
            <p:cNvSpPr txBox="1"/>
            <p:nvPr/>
          </p:nvSpPr>
          <p:spPr>
            <a:xfrm>
              <a:off x="8152051" y="3344748"/>
              <a:ext cx="3689585" cy="1803749"/>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Campfire</a:t>
              </a:r>
            </a:p>
            <a:p>
              <a:r>
                <a:rPr lang="en-GB" sz="1200" dirty="0">
                  <a:latin typeface="Cavolini" panose="020B0502040204020203" pitchFamily="66" charset="0"/>
                  <a:cs typeface="Cavolini" panose="020B0502040204020203" pitchFamily="66" charset="0"/>
                </a:rPr>
                <a:t>Development of social skills.</a:t>
              </a:r>
            </a:p>
            <a:p>
              <a:r>
                <a:rPr lang="en-US" sz="1200" dirty="0">
                  <a:latin typeface="Cavolini" panose="020B0502040204020203" pitchFamily="66" charset="0"/>
                  <a:cs typeface="Cavolini" panose="020B0502040204020203" pitchFamily="66" charset="0"/>
                </a:rPr>
                <a:t>Foster teamwork and communication.</a:t>
              </a:r>
            </a:p>
            <a:p>
              <a:r>
                <a:rPr lang="en-US" sz="1200" dirty="0">
                  <a:latin typeface="Cavolini" panose="020B0502040204020203" pitchFamily="66" charset="0"/>
                  <a:cs typeface="Cavolini" panose="020B0502040204020203" pitchFamily="66" charset="0"/>
                </a:rPr>
                <a:t>Safely navigate through risk. </a:t>
              </a:r>
            </a:p>
            <a:p>
              <a:r>
                <a:rPr lang="en-US" sz="1200" dirty="0">
                  <a:latin typeface="Cavolini" panose="020B0502040204020203" pitchFamily="66" charset="0"/>
                  <a:cs typeface="Cavolini" panose="020B0502040204020203" pitchFamily="66" charset="0"/>
                </a:rPr>
                <a:t>Understanding that fire is a resource. </a:t>
              </a:r>
            </a:p>
            <a:p>
              <a:r>
                <a:rPr lang="en-US" sz="1200" dirty="0">
                  <a:latin typeface="Cavolini" panose="020B0502040204020203" pitchFamily="66" charset="0"/>
                  <a:cs typeface="Cavolini" panose="020B0502040204020203" pitchFamily="66" charset="0"/>
                </a:rPr>
                <a:t>Reflect on own emotions.</a:t>
              </a:r>
            </a:p>
            <a:p>
              <a:r>
                <a:rPr lang="en-US" sz="1200" dirty="0">
                  <a:latin typeface="Cavolini" panose="020B0502040204020203" pitchFamily="66" charset="0"/>
                  <a:cs typeface="Cavolini" panose="020B0502040204020203" pitchFamily="66" charset="0"/>
                </a:rPr>
                <a:t>Verbally explain new learning. </a:t>
              </a:r>
            </a:p>
            <a:p>
              <a:r>
                <a:rPr lang="en-US" sz="1200" dirty="0">
                  <a:latin typeface="Cavolini" panose="020B0502040204020203" pitchFamily="66" charset="0"/>
                  <a:cs typeface="Cavolini" panose="020B0502040204020203" pitchFamily="66" charset="0"/>
                </a:rPr>
                <a:t> Use natural resources responsibly. </a:t>
              </a:r>
            </a:p>
            <a:p>
              <a:r>
                <a:rPr lang="en-US" sz="1200" dirty="0">
                  <a:latin typeface="Cavolini" panose="020B0502040204020203" pitchFamily="66" charset="0"/>
                  <a:cs typeface="Cavolini" panose="020B0502040204020203" pitchFamily="66" charset="0"/>
                </a:rPr>
                <a:t>Learn the value of leave-no-trace.</a:t>
              </a:r>
            </a:p>
          </p:txBody>
        </p:sp>
      </p:grpSp>
    </p:spTree>
    <p:extLst>
      <p:ext uri="{BB962C8B-B14F-4D97-AF65-F5344CB8AC3E}">
        <p14:creationId xmlns:p14="http://schemas.microsoft.com/office/powerpoint/2010/main" val="265136015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121418C-FD42-48E0-6A2C-7E30919F9D75}"/>
              </a:ext>
            </a:extLst>
          </p:cNvPr>
          <p:cNvGrpSpPr/>
          <p:nvPr/>
        </p:nvGrpSpPr>
        <p:grpSpPr>
          <a:xfrm>
            <a:off x="1277868" y="163775"/>
            <a:ext cx="8994363" cy="769794"/>
            <a:chOff x="3560836" y="143441"/>
            <a:chExt cx="3747609" cy="616628"/>
          </a:xfrm>
        </p:grpSpPr>
        <p:sp>
          <p:nvSpPr>
            <p:cNvPr id="3" name="Rectangle 2">
              <a:extLst>
                <a:ext uri="{FF2B5EF4-FFF2-40B4-BE49-F238E27FC236}">
                  <a16:creationId xmlns:a16="http://schemas.microsoft.com/office/drawing/2014/main" id="{73250331-4865-521C-6B61-AD4A8D1A2549}"/>
                </a:ext>
              </a:extLst>
            </p:cNvPr>
            <p:cNvSpPr/>
            <p:nvPr/>
          </p:nvSpPr>
          <p:spPr>
            <a:xfrm>
              <a:off x="3651016" y="143441"/>
              <a:ext cx="3567250" cy="616628"/>
            </a:xfrm>
            <a:prstGeom prst="rect">
              <a:avLst/>
            </a:prstGeom>
            <a:ln w="57150">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4" name="TextBox 3">
              <a:extLst>
                <a:ext uri="{FF2B5EF4-FFF2-40B4-BE49-F238E27FC236}">
                  <a16:creationId xmlns:a16="http://schemas.microsoft.com/office/drawing/2014/main" id="{E15B1DA4-1729-F953-AE8D-063C803FAC9B}"/>
                </a:ext>
              </a:extLst>
            </p:cNvPr>
            <p:cNvSpPr txBox="1"/>
            <p:nvPr/>
          </p:nvSpPr>
          <p:spPr>
            <a:xfrm>
              <a:off x="3560836" y="252982"/>
              <a:ext cx="3747609" cy="419115"/>
            </a:xfrm>
            <a:prstGeom prst="rect">
              <a:avLst/>
            </a:prstGeom>
            <a:noFill/>
            <a:ln>
              <a:noFill/>
            </a:ln>
          </p:spPr>
          <p:txBody>
            <a:bodyPr wrap="square" lIns="91440" tIns="45720" rIns="91440" bIns="45720" rtlCol="0" anchor="t">
              <a:spAutoFit/>
            </a:bodyPr>
            <a:lstStyle/>
            <a:p>
              <a:pPr algn="ctr"/>
              <a:r>
                <a:rPr lang="en-US" sz="2800" b="1" dirty="0">
                  <a:latin typeface="Cavolini" panose="03000502040302020204" pitchFamily="66" charset="0"/>
                  <a:cs typeface="Cavolini" panose="03000502040302020204" pitchFamily="66" charset="0"/>
                </a:rPr>
                <a:t>Forest School Skills – Year 6</a:t>
              </a:r>
              <a:endParaRPr lang="en-GB" sz="1200" dirty="0">
                <a:latin typeface="Cavolini" panose="03000502040302020204" pitchFamily="66" charset="0"/>
                <a:cs typeface="Cavolini" panose="03000502040302020204" pitchFamily="66" charset="0"/>
              </a:endParaRPr>
            </a:p>
          </p:txBody>
        </p:sp>
      </p:grpSp>
      <p:grpSp>
        <p:nvGrpSpPr>
          <p:cNvPr id="7" name="Group 6">
            <a:extLst>
              <a:ext uri="{FF2B5EF4-FFF2-40B4-BE49-F238E27FC236}">
                <a16:creationId xmlns:a16="http://schemas.microsoft.com/office/drawing/2014/main" id="{3869CCAD-5F9B-12F8-C5B0-F8A9BDA2ED62}"/>
              </a:ext>
            </a:extLst>
          </p:cNvPr>
          <p:cNvGrpSpPr/>
          <p:nvPr/>
        </p:nvGrpSpPr>
        <p:grpSpPr>
          <a:xfrm>
            <a:off x="314205" y="880170"/>
            <a:ext cx="11563589" cy="4662613"/>
            <a:chOff x="342166" y="1277798"/>
            <a:chExt cx="11563589" cy="4260645"/>
          </a:xfrm>
        </p:grpSpPr>
        <p:sp>
          <p:nvSpPr>
            <p:cNvPr id="28" name="Rectangle 27">
              <a:extLst>
                <a:ext uri="{FF2B5EF4-FFF2-40B4-BE49-F238E27FC236}">
                  <a16:creationId xmlns:a16="http://schemas.microsoft.com/office/drawing/2014/main" id="{0DF51219-C05B-8E80-1ED2-EDCC8568DB15}"/>
                </a:ext>
              </a:extLst>
            </p:cNvPr>
            <p:cNvSpPr/>
            <p:nvPr/>
          </p:nvSpPr>
          <p:spPr>
            <a:xfrm>
              <a:off x="8123453" y="3290604"/>
              <a:ext cx="3782302" cy="1863060"/>
            </a:xfrm>
            <a:prstGeom prst="rect">
              <a:avLst/>
            </a:prstGeom>
            <a:solidFill>
              <a:srgbClr val="CC0000"/>
            </a:solidFill>
            <a:ln w="57150">
              <a:solidFill>
                <a:srgbClr val="800000"/>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20" name="Rectangle 19">
              <a:extLst>
                <a:ext uri="{FF2B5EF4-FFF2-40B4-BE49-F238E27FC236}">
                  <a16:creationId xmlns:a16="http://schemas.microsoft.com/office/drawing/2014/main" id="{233E7B0B-E4A2-CD13-FB52-0C945FA85079}"/>
                </a:ext>
              </a:extLst>
            </p:cNvPr>
            <p:cNvSpPr/>
            <p:nvPr/>
          </p:nvSpPr>
          <p:spPr>
            <a:xfrm>
              <a:off x="4236574" y="3290604"/>
              <a:ext cx="3782302" cy="1863060"/>
            </a:xfrm>
            <a:prstGeom prst="rect">
              <a:avLst/>
            </a:prstGeom>
            <a:solidFill>
              <a:srgbClr val="990099"/>
            </a:solidFill>
            <a:ln w="57150">
              <a:solidFill>
                <a:srgbClr val="660066"/>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11" name="Rectangle 10">
              <a:extLst>
                <a:ext uri="{FF2B5EF4-FFF2-40B4-BE49-F238E27FC236}">
                  <a16:creationId xmlns:a16="http://schemas.microsoft.com/office/drawing/2014/main" id="{1733BCF3-0FD5-98A0-ED62-2F31FBF6457E}"/>
                </a:ext>
              </a:extLst>
            </p:cNvPr>
            <p:cNvSpPr/>
            <p:nvPr/>
          </p:nvSpPr>
          <p:spPr>
            <a:xfrm>
              <a:off x="342166" y="3290604"/>
              <a:ext cx="3782302" cy="1863060"/>
            </a:xfrm>
            <a:prstGeom prst="rect">
              <a:avLst/>
            </a:prstGeom>
            <a:solidFill>
              <a:schemeClr val="accent2"/>
            </a:solidFill>
            <a:ln w="57150">
              <a:solidFill>
                <a:schemeClr val="accent2">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24" name="Rectangle 23">
              <a:extLst>
                <a:ext uri="{FF2B5EF4-FFF2-40B4-BE49-F238E27FC236}">
                  <a16:creationId xmlns:a16="http://schemas.microsoft.com/office/drawing/2014/main" id="{2D196083-1401-84B8-B06A-A54963A2D439}"/>
                </a:ext>
              </a:extLst>
            </p:cNvPr>
            <p:cNvSpPr/>
            <p:nvPr/>
          </p:nvSpPr>
          <p:spPr>
            <a:xfrm>
              <a:off x="8123453" y="1277798"/>
              <a:ext cx="3782302" cy="1863060"/>
            </a:xfrm>
            <a:prstGeom prst="rect">
              <a:avLst/>
            </a:prstGeom>
            <a:solidFill>
              <a:schemeClr val="accent4"/>
            </a:solidFill>
            <a:ln w="57150">
              <a:solidFill>
                <a:schemeClr val="accent4">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16" name="Rectangle 15">
              <a:extLst>
                <a:ext uri="{FF2B5EF4-FFF2-40B4-BE49-F238E27FC236}">
                  <a16:creationId xmlns:a16="http://schemas.microsoft.com/office/drawing/2014/main" id="{B6196C26-B162-A8E4-AEF9-12C56B20DAF3}"/>
                </a:ext>
              </a:extLst>
            </p:cNvPr>
            <p:cNvSpPr/>
            <p:nvPr/>
          </p:nvSpPr>
          <p:spPr>
            <a:xfrm>
              <a:off x="4236574" y="1277798"/>
              <a:ext cx="3782302" cy="1863060"/>
            </a:xfrm>
            <a:prstGeom prst="rect">
              <a:avLst/>
            </a:prstGeom>
            <a:solidFill>
              <a:schemeClr val="accent5"/>
            </a:solidFill>
            <a:ln w="57150">
              <a:solidFill>
                <a:schemeClr val="accent5">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74" name="Rectangle 73">
              <a:extLst>
                <a:ext uri="{FF2B5EF4-FFF2-40B4-BE49-F238E27FC236}">
                  <a16:creationId xmlns:a16="http://schemas.microsoft.com/office/drawing/2014/main" id="{83CF4DFD-04CB-404D-3D2A-14EA3187150D}"/>
                </a:ext>
              </a:extLst>
            </p:cNvPr>
            <p:cNvSpPr/>
            <p:nvPr/>
          </p:nvSpPr>
          <p:spPr>
            <a:xfrm>
              <a:off x="342166" y="1277798"/>
              <a:ext cx="3782302" cy="1863060"/>
            </a:xfrm>
            <a:prstGeom prst="rect">
              <a:avLst/>
            </a:prstGeom>
            <a:solidFill>
              <a:schemeClr val="accent6"/>
            </a:solidFill>
            <a:ln w="57150">
              <a:solidFill>
                <a:schemeClr val="accent6">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92" name="TextBox 91">
              <a:extLst>
                <a:ext uri="{FF2B5EF4-FFF2-40B4-BE49-F238E27FC236}">
                  <a16:creationId xmlns:a16="http://schemas.microsoft.com/office/drawing/2014/main" id="{2D33D33C-D067-F9A7-8E20-13DC2A3039EB}"/>
                </a:ext>
              </a:extLst>
            </p:cNvPr>
            <p:cNvSpPr txBox="1"/>
            <p:nvPr/>
          </p:nvSpPr>
          <p:spPr>
            <a:xfrm>
              <a:off x="370764" y="1347913"/>
              <a:ext cx="3689585" cy="1518711"/>
            </a:xfrm>
            <a:prstGeom prst="rect">
              <a:avLst/>
            </a:prstGeom>
            <a:noFill/>
            <a:ln>
              <a:noFill/>
            </a:ln>
          </p:spPr>
          <p:txBody>
            <a:bodyPr wrap="square">
              <a:spAutoFit/>
            </a:bodyPr>
            <a:lstStyle/>
            <a:p>
              <a:pPr algn="ctr"/>
              <a:r>
                <a:rPr lang="en-US" b="1" u="sng" dirty="0">
                  <a:latin typeface="Cavolini" panose="020B0502040204020203" pitchFamily="66" charset="0"/>
                  <a:cs typeface="Cavolini" panose="020B0502040204020203" pitchFamily="66" charset="0"/>
                </a:rPr>
                <a:t>Exploration and play</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Reinforce rules and boundaries.</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Experience a range of woodland games.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Use experience of Forest School to make a time capsule.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Make geocache pods to hide around the site. </a:t>
              </a:r>
            </a:p>
          </p:txBody>
        </p:sp>
        <p:sp>
          <p:nvSpPr>
            <p:cNvPr id="14" name="TextBox 13">
              <a:extLst>
                <a:ext uri="{FF2B5EF4-FFF2-40B4-BE49-F238E27FC236}">
                  <a16:creationId xmlns:a16="http://schemas.microsoft.com/office/drawing/2014/main" id="{B6C9C194-1FAF-C938-8A0D-D17F04EDC521}"/>
                </a:ext>
              </a:extLst>
            </p:cNvPr>
            <p:cNvSpPr txBox="1"/>
            <p:nvPr/>
          </p:nvSpPr>
          <p:spPr>
            <a:xfrm>
              <a:off x="370764" y="3344748"/>
              <a:ext cx="3689585" cy="2193694"/>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Using tools / knot work.</a:t>
              </a:r>
            </a:p>
            <a:p>
              <a:pPr marL="285750" indent="-285750">
                <a:buFont typeface="Arial" panose="020B0604020202020204" pitchFamily="34" charset="0"/>
                <a:buChar char="•"/>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Continued use of basic tools:</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05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peeler.       </a:t>
              </a:r>
              <a:r>
                <a:rPr lang="en-US" sz="1050" dirty="0">
                  <a:solidFill>
                    <a:prstClr val="black"/>
                  </a:solidFill>
                  <a:latin typeface="Cavolini" panose="020B0502040204020203" pitchFamily="66" charset="0"/>
                  <a:cs typeface="Cavolini" panose="020B0502040204020203" pitchFamily="66" charset="0"/>
                </a:rPr>
                <a:t>- secateurs.    </a:t>
              </a:r>
              <a:br>
                <a:rPr kumimoji="0" lang="en-US" sz="105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05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trowel.      </a:t>
              </a:r>
              <a:r>
                <a:rPr lang="en-US" sz="1050" dirty="0">
                  <a:solidFill>
                    <a:prstClr val="black"/>
                  </a:solidFill>
                  <a:latin typeface="Cavolini" panose="020B0502040204020203" pitchFamily="66" charset="0"/>
                  <a:cs typeface="Cavolini" panose="020B0502040204020203" pitchFamily="66" charset="0"/>
                </a:rPr>
                <a:t>- loppers.         </a:t>
              </a:r>
              <a:br>
                <a:rPr kumimoji="0" lang="en-US" sz="105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05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hammer</a:t>
              </a:r>
              <a:r>
                <a:rPr lang="en-US" sz="1050" dirty="0">
                  <a:solidFill>
                    <a:prstClr val="black"/>
                  </a:solidFill>
                  <a:latin typeface="Cavolini" panose="020B0502040204020203" pitchFamily="66" charset="0"/>
                  <a:cs typeface="Cavolini" panose="020B0502040204020203" pitchFamily="66" charset="0"/>
                </a:rPr>
                <a:t>.   - bow saw.</a:t>
              </a:r>
              <a:br>
                <a:rPr lang="en-US" sz="1050" dirty="0">
                  <a:solidFill>
                    <a:prstClr val="black"/>
                  </a:solidFill>
                  <a:latin typeface="Cavolini" panose="020B0502040204020203" pitchFamily="66" charset="0"/>
                  <a:cs typeface="Cavolini" panose="020B0502040204020203" pitchFamily="66" charset="0"/>
                </a:rPr>
              </a:br>
              <a:r>
                <a:rPr lang="en-US" sz="1050" dirty="0">
                  <a:solidFill>
                    <a:prstClr val="black"/>
                  </a:solidFill>
                  <a:latin typeface="Cavolini" panose="020B0502040204020203" pitchFamily="66" charset="0"/>
                  <a:cs typeface="Cavolini" panose="020B0502040204020203" pitchFamily="66" charset="0"/>
                </a:rPr>
                <a:t>- flint and steel.  </a:t>
              </a:r>
              <a:br>
                <a:rPr lang="en-US" sz="1050" dirty="0">
                  <a:solidFill>
                    <a:prstClr val="black"/>
                  </a:solidFill>
                  <a:latin typeface="Cavolini" panose="020B0502040204020203" pitchFamily="66" charset="0"/>
                  <a:cs typeface="Cavolini" panose="020B0502040204020203" pitchFamily="66" charset="0"/>
                </a:rPr>
              </a:br>
              <a:r>
                <a:rPr lang="en-US" sz="1200" dirty="0">
                  <a:solidFill>
                    <a:prstClr val="black"/>
                  </a:solidFill>
                  <a:latin typeface="Cavolini" panose="020B0502040204020203" pitchFamily="66" charset="0"/>
                  <a:cs typeface="Cavolini" panose="020B0502040204020203" pitchFamily="66" charset="0"/>
                </a:rPr>
                <a:t>Knots: figure 8, clove hitch, timber hitch, </a:t>
              </a: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bowline. </a:t>
              </a:r>
            </a:p>
            <a:p>
              <a:pPr marL="285750" indent="-285750">
                <a:buFont typeface="Arial" panose="020B0604020202020204" pitchFamily="34" charset="0"/>
                <a:buChar char="•"/>
                <a:defRPr/>
              </a:pPr>
              <a:r>
                <a:rPr lang="en-US" sz="1200" dirty="0">
                  <a:solidFill>
                    <a:prstClr val="black"/>
                  </a:solidFill>
                  <a:latin typeface="Cavolini" panose="020B0502040204020203" pitchFamily="66" charset="0"/>
                  <a:cs typeface="Cavolini" panose="020B0502040204020203" pitchFamily="66" charset="0"/>
                </a:rPr>
                <a:t>Introduction to taut line hitch. </a:t>
              </a:r>
            </a:p>
            <a:p>
              <a:pPr marL="285750" indent="-285750">
                <a:buFont typeface="Arial" panose="020B0604020202020204" pitchFamily="34" charset="0"/>
                <a:buChar char="•"/>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Introduction to folding saw. </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endParaRPr lang="en-US" sz="1200" dirty="0">
                <a:solidFill>
                  <a:prstClr val="black"/>
                </a:solidFill>
                <a:latin typeface="Cavolini" panose="020B0502040204020203" pitchFamily="66" charset="0"/>
                <a:cs typeface="Cavolini" panose="020B0502040204020203" pitchFamily="66" charset="0"/>
              </a:endParaRPr>
            </a:p>
            <a:p>
              <a:pPr marL="285750" indent="-285750">
                <a:buFont typeface="Arial" panose="020B0604020202020204" pitchFamily="34" charset="0"/>
                <a:buChar char="•"/>
                <a:defRPr/>
              </a:pPr>
              <a:endParaRPr lang="en-GB" dirty="0">
                <a:latin typeface="Cavolini" panose="020B0502040204020203" pitchFamily="66" charset="0"/>
                <a:cs typeface="Cavolini" panose="020B0502040204020203" pitchFamily="66" charset="0"/>
              </a:endParaRPr>
            </a:p>
          </p:txBody>
        </p:sp>
        <p:sp>
          <p:nvSpPr>
            <p:cNvPr id="18" name="TextBox 17">
              <a:extLst>
                <a:ext uri="{FF2B5EF4-FFF2-40B4-BE49-F238E27FC236}">
                  <a16:creationId xmlns:a16="http://schemas.microsoft.com/office/drawing/2014/main" id="{4C7E4F86-FB0D-BD02-91B3-2600353D3B11}"/>
                </a:ext>
              </a:extLst>
            </p:cNvPr>
            <p:cNvSpPr txBox="1"/>
            <p:nvPr/>
          </p:nvSpPr>
          <p:spPr>
            <a:xfrm>
              <a:off x="4265172" y="1331942"/>
              <a:ext cx="3689585" cy="2306192"/>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Navigation</a:t>
              </a:r>
            </a:p>
            <a:p>
              <a:pPr marL="285750" indent="-285750">
                <a:buFont typeface="Arial" panose="020B0604020202020204" pitchFamily="34" charset="0"/>
                <a:buChar char="•"/>
              </a:pPr>
              <a:r>
                <a:rPr lang="en-GB" sz="1200" b="0" i="0" u="none" strike="noStrike" baseline="0" dirty="0">
                  <a:solidFill>
                    <a:srgbClr val="000000"/>
                  </a:solidFill>
                  <a:latin typeface="Cavolini" panose="03000502040302020204" pitchFamily="66" charset="0"/>
                  <a:cs typeface="Cavolini" panose="03000502040302020204" pitchFamily="66" charset="0"/>
                </a:rPr>
                <a:t>Navigate around site to</a:t>
              </a:r>
              <a:r>
                <a:rPr lang="en-US" sz="1200" b="0" i="0" u="none" strike="noStrike" baseline="0" dirty="0">
                  <a:solidFill>
                    <a:srgbClr val="000000"/>
                  </a:solidFill>
                  <a:latin typeface="Cavolini" panose="03000502040302020204" pitchFamily="66" charset="0"/>
                  <a:cs typeface="Cavolini" panose="03000502040302020204" pitchFamily="66" charset="0"/>
                </a:rPr>
                <a:t> landmarks and human and physical features.</a:t>
              </a:r>
            </a:p>
            <a:p>
              <a:pPr marL="285750" indent="-285750">
                <a:buFont typeface="Arial" panose="020B0604020202020204" pitchFamily="34" charset="0"/>
                <a:buChar char="•"/>
              </a:pPr>
              <a:r>
                <a:rPr lang="en-US" sz="1200" b="0" dirty="0">
                  <a:latin typeface="Cavolini" panose="03000502040302020204" pitchFamily="66" charset="0"/>
                  <a:cs typeface="Cavolini" panose="03000502040302020204" pitchFamily="66" charset="0"/>
                </a:rPr>
                <a:t>Measure the distance between key landmarks to create a scale. </a:t>
              </a:r>
            </a:p>
            <a:p>
              <a:pPr marL="285750" indent="-285750">
                <a:buFont typeface="Arial" panose="020B0604020202020204" pitchFamily="34" charset="0"/>
                <a:buChar char="•"/>
              </a:pPr>
              <a:r>
                <a:rPr lang="en-US" sz="1200" b="0" i="0" u="none" strike="noStrike" baseline="0" dirty="0">
                  <a:solidFill>
                    <a:srgbClr val="000000"/>
                  </a:solidFill>
                  <a:latin typeface="Cavolini" panose="03000502040302020204" pitchFamily="66" charset="0"/>
                  <a:cs typeface="Cavolini" panose="03000502040302020204" pitchFamily="66" charset="0"/>
                </a:rPr>
                <a:t>Navigate way around a simple orienteering course using the 8 compass directions. </a:t>
              </a:r>
            </a:p>
            <a:p>
              <a:pPr marL="285750" indent="-285750">
                <a:buFont typeface="Arial" panose="020B0604020202020204" pitchFamily="34" charset="0"/>
                <a:buChar char="•"/>
              </a:pPr>
              <a:r>
                <a:rPr lang="en-US" sz="1200" dirty="0">
                  <a:solidFill>
                    <a:srgbClr val="000000"/>
                  </a:solidFill>
                  <a:latin typeface="Cavolini" panose="03000502040302020204" pitchFamily="66" charset="0"/>
                  <a:cs typeface="Cavolini" panose="03000502040302020204" pitchFamily="66" charset="0"/>
                </a:rPr>
                <a:t>Use grid references to plot geocache points across the site. </a:t>
              </a:r>
              <a:endParaRPr lang="en-US" sz="1200" b="0" i="0" u="none" strike="noStrike" baseline="0" dirty="0">
                <a:solidFill>
                  <a:srgbClr val="000000"/>
                </a:solidFill>
                <a:latin typeface="Cavolini" panose="03000502040302020204" pitchFamily="66" charset="0"/>
                <a:cs typeface="Cavolini" panose="03000502040302020204" pitchFamily="66" charset="0"/>
              </a:endParaRPr>
            </a:p>
            <a:p>
              <a:r>
                <a:rPr lang="en-GB" sz="1800" b="0" i="0" u="none" strike="noStrike" baseline="0" dirty="0">
                  <a:solidFill>
                    <a:srgbClr val="000000"/>
                  </a:solidFill>
                  <a:latin typeface="Calibri" panose="020F0502020204030204" pitchFamily="34" charset="0"/>
                </a:rPr>
                <a:t>	</a:t>
              </a:r>
            </a:p>
            <a:p>
              <a:endParaRPr lang="en-GB" sz="1400" dirty="0">
                <a:latin typeface="Cavolini" panose="020B0502040204020203" pitchFamily="66" charset="0"/>
                <a:cs typeface="Cavolini" panose="020B0502040204020203" pitchFamily="66" charset="0"/>
              </a:endParaRPr>
            </a:p>
          </p:txBody>
        </p:sp>
        <p:sp>
          <p:nvSpPr>
            <p:cNvPr id="22" name="TextBox 21">
              <a:extLst>
                <a:ext uri="{FF2B5EF4-FFF2-40B4-BE49-F238E27FC236}">
                  <a16:creationId xmlns:a16="http://schemas.microsoft.com/office/drawing/2014/main" id="{CE293EA3-3244-8036-2DB9-0832F1B3ADD4}"/>
                </a:ext>
              </a:extLst>
            </p:cNvPr>
            <p:cNvSpPr txBox="1"/>
            <p:nvPr/>
          </p:nvSpPr>
          <p:spPr>
            <a:xfrm>
              <a:off x="4265172" y="3344749"/>
              <a:ext cx="3689585" cy="2193694"/>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Flora and Fauna.</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Demonstrate risk awareness.</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Identify and improve pollution indicators in different habitats.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Investigate native and non-native flora and fauna on site.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Share responsibility for maintaining the school garden.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Support the development and sustainability of the site.  </a:t>
              </a:r>
            </a:p>
            <a:p>
              <a:pPr marL="285750" indent="-285750">
                <a:buFont typeface="Arial" panose="020B0604020202020204" pitchFamily="34" charset="0"/>
                <a:buChar char="•"/>
              </a:pPr>
              <a:endParaRPr lang="en-US" sz="1200" dirty="0">
                <a:latin typeface="Cavolini" panose="020B0502040204020203" pitchFamily="66" charset="0"/>
                <a:cs typeface="Cavolini" panose="020B0502040204020203" pitchFamily="66" charset="0"/>
              </a:endParaRPr>
            </a:p>
            <a:p>
              <a:pPr marL="285750" indent="-285750">
                <a:buFont typeface="Arial" panose="020B0604020202020204" pitchFamily="34" charset="0"/>
                <a:buChar char="•"/>
              </a:pPr>
              <a:endParaRPr lang="en-US" sz="1200" dirty="0">
                <a:latin typeface="Cavolini" panose="020B0502040204020203" pitchFamily="66" charset="0"/>
                <a:cs typeface="Cavolini" panose="020B0502040204020203" pitchFamily="66" charset="0"/>
              </a:endParaRPr>
            </a:p>
          </p:txBody>
        </p:sp>
        <p:sp>
          <p:nvSpPr>
            <p:cNvPr id="26" name="TextBox 25">
              <a:extLst>
                <a:ext uri="{FF2B5EF4-FFF2-40B4-BE49-F238E27FC236}">
                  <a16:creationId xmlns:a16="http://schemas.microsoft.com/office/drawing/2014/main" id="{D9576E56-031A-041E-82D2-B8C6CF05BD6D}"/>
                </a:ext>
              </a:extLst>
            </p:cNvPr>
            <p:cNvSpPr txBox="1"/>
            <p:nvPr/>
          </p:nvSpPr>
          <p:spPr>
            <a:xfrm>
              <a:off x="8152051" y="1331942"/>
              <a:ext cx="3689585" cy="1687457"/>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Shelter building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Design and build a shelter for all weathers in a group of 4.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prstClr val="black"/>
                  </a:solidFill>
                  <a:latin typeface="Cavolini" panose="020B0502040204020203" pitchFamily="66" charset="0"/>
                  <a:cs typeface="Cavolini" panose="020B0502040204020203" pitchFamily="66" charset="0"/>
                </a:rPr>
                <a:t>Evaluate and improve another group’s shelter.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Demonstrate awareness of dismantling a shelter and cleaning/storing the </a:t>
              </a:r>
              <a:r>
                <a:rPr lang="en-US" sz="1200" dirty="0">
                  <a:solidFill>
                    <a:prstClr val="black"/>
                  </a:solidFill>
                  <a:latin typeface="Cavolini" panose="020B0502040204020203" pitchFamily="66" charset="0"/>
                  <a:cs typeface="Cavolini" panose="020B0502040204020203" pitchFamily="66" charset="0"/>
                </a:rPr>
                <a:t>equipment correctly. </a:t>
              </a:r>
              <a:endPar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endParaRPr>
            </a:p>
          </p:txBody>
        </p:sp>
        <p:sp>
          <p:nvSpPr>
            <p:cNvPr id="30" name="TextBox 29">
              <a:extLst>
                <a:ext uri="{FF2B5EF4-FFF2-40B4-BE49-F238E27FC236}">
                  <a16:creationId xmlns:a16="http://schemas.microsoft.com/office/drawing/2014/main" id="{62507CCC-E174-F438-0ACF-94A021B02A77}"/>
                </a:ext>
              </a:extLst>
            </p:cNvPr>
            <p:cNvSpPr txBox="1"/>
            <p:nvPr/>
          </p:nvSpPr>
          <p:spPr>
            <a:xfrm>
              <a:off x="8152051" y="3344748"/>
              <a:ext cx="3689585" cy="1856203"/>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Campfire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Observe and talk about fire lighting procedures.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Demonstrate understanding of the fire triangle.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prstClr val="black"/>
                  </a:solidFill>
                  <a:latin typeface="Cavolini" panose="020B0502040204020203" pitchFamily="66" charset="0"/>
                  <a:cs typeface="Cavolini" panose="020B0502040204020203" pitchFamily="66" charset="0"/>
                </a:rPr>
                <a:t>Use fire safety equipment when handling fire (gauntlets). </a:t>
              </a:r>
              <a:endPar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avolini" panose="020B0502040204020203" pitchFamily="66" charset="0"/>
                  <a:cs typeface="Cavolini" panose="020B0502040204020203" pitchFamily="66" charset="0"/>
                </a:rPr>
                <a:t>Understand fire safety and its risks.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avolini" panose="020B0502040204020203" pitchFamily="66" charset="0"/>
                  <a:cs typeface="Cavolini" panose="020B0502040204020203" pitchFamily="66" charset="0"/>
                </a:rPr>
                <a:t>Demonstrate lighting and extinguishing a fire safely. </a:t>
              </a:r>
            </a:p>
          </p:txBody>
        </p:sp>
      </p:grpSp>
    </p:spTree>
    <p:extLst>
      <p:ext uri="{BB962C8B-B14F-4D97-AF65-F5344CB8AC3E}">
        <p14:creationId xmlns:p14="http://schemas.microsoft.com/office/powerpoint/2010/main" val="378782116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a:extLst>
              <a:ext uri="{FF2B5EF4-FFF2-40B4-BE49-F238E27FC236}">
                <a16:creationId xmlns:a16="http://schemas.microsoft.com/office/drawing/2014/main" id="{627B5D83-D44E-1E61-19A3-629455CEAC5A}"/>
              </a:ext>
            </a:extLst>
          </p:cNvPr>
          <p:cNvGraphicFramePr>
            <a:graphicFrameLocks/>
          </p:cNvGraphicFramePr>
          <p:nvPr>
            <p:extLst>
              <p:ext uri="{D42A27DB-BD31-4B8C-83A1-F6EECF244321}">
                <p14:modId xmlns:p14="http://schemas.microsoft.com/office/powerpoint/2010/main" val="2447221097"/>
              </p:ext>
            </p:extLst>
          </p:nvPr>
        </p:nvGraphicFramePr>
        <p:xfrm>
          <a:off x="259976" y="331694"/>
          <a:ext cx="11689978" cy="6249094"/>
        </p:xfrm>
        <a:graphic>
          <a:graphicData uri="http://schemas.openxmlformats.org/drawingml/2006/table">
            <a:tbl>
              <a:tblPr firstRow="1" bandRow="1">
                <a:tableStyleId>{2D5ABB26-0587-4C30-8999-92F81FD0307C}</a:tableStyleId>
              </a:tblPr>
              <a:tblGrid>
                <a:gridCol w="5844989">
                  <a:extLst>
                    <a:ext uri="{9D8B030D-6E8A-4147-A177-3AD203B41FA5}">
                      <a16:colId xmlns:a16="http://schemas.microsoft.com/office/drawing/2014/main" val="2667714945"/>
                    </a:ext>
                  </a:extLst>
                </a:gridCol>
                <a:gridCol w="5844989">
                  <a:extLst>
                    <a:ext uri="{9D8B030D-6E8A-4147-A177-3AD203B41FA5}">
                      <a16:colId xmlns:a16="http://schemas.microsoft.com/office/drawing/2014/main" val="3962257919"/>
                    </a:ext>
                  </a:extLst>
                </a:gridCol>
              </a:tblGrid>
              <a:tr h="515903">
                <a:tc gridSpan="2">
                  <a:txBody>
                    <a:bodyPr/>
                    <a:lstStyle/>
                    <a:p>
                      <a:pPr algn="ctr"/>
                      <a:r>
                        <a:rPr lang="en-US" sz="2800" b="1" dirty="0">
                          <a:latin typeface="Cavolini" panose="03000502040302020204" pitchFamily="66" charset="0"/>
                          <a:cs typeface="Cavolini" panose="03000502040302020204" pitchFamily="66" charset="0"/>
                        </a:rPr>
                        <a:t>Holistic development at Forest School – S.P.I.C.E.S.</a:t>
                      </a:r>
                      <a:endParaRPr lang="en-GB" sz="2800" b="1" dirty="0">
                        <a:latin typeface="Cavolini" panose="03000502040302020204" pitchFamily="66" charset="0"/>
                        <a:cs typeface="Cavolini" panose="0300050204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hMerge="1">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35293606"/>
                  </a:ext>
                </a:extLst>
              </a:tr>
              <a:tr h="1813907">
                <a:tc>
                  <a:txBody>
                    <a:bodyPr/>
                    <a:lstStyle/>
                    <a:p>
                      <a:pPr lvl="0"/>
                      <a:r>
                        <a:rPr lang="en-US" sz="2000" u="sng" dirty="0">
                          <a:latin typeface="Cavolini" panose="03000502040302020204" pitchFamily="66" charset="0"/>
                          <a:cs typeface="Cavolini" panose="03000502040302020204" pitchFamily="66" charset="0"/>
                        </a:rPr>
                        <a:t>Social</a:t>
                      </a:r>
                    </a:p>
                    <a:p>
                      <a:pPr marL="266700" lvl="0" indent="-266700">
                        <a:buFont typeface="Wingdings" panose="05000000000000000000" pitchFamily="2" charset="2"/>
                        <a:buChar char="v"/>
                      </a:pPr>
                      <a:r>
                        <a:rPr lang="en-GB" sz="1400" u="none" dirty="0">
                          <a:latin typeface="Cavolini" panose="03000502040302020204" pitchFamily="66" charset="0"/>
                          <a:cs typeface="Cavolini" panose="03000502040302020204" pitchFamily="66" charset="0"/>
                        </a:rPr>
                        <a:t>Know how to contribute positively to wider society</a:t>
                      </a:r>
                    </a:p>
                    <a:p>
                      <a:pPr marL="266700" lvl="0" indent="-266700">
                        <a:buFont typeface="Wingdings" panose="05000000000000000000" pitchFamily="2" charset="2"/>
                        <a:buChar char="v"/>
                      </a:pPr>
                      <a:r>
                        <a:rPr lang="en-GB" sz="1400" u="none" dirty="0">
                          <a:latin typeface="Cavolini" panose="03000502040302020204" pitchFamily="66" charset="0"/>
                          <a:cs typeface="Cavolini" panose="03000502040302020204" pitchFamily="66" charset="0"/>
                        </a:rPr>
                        <a:t>Develop effective social skills.</a:t>
                      </a:r>
                    </a:p>
                    <a:p>
                      <a:pPr marL="266700" lvl="0" indent="-266700">
                        <a:buFont typeface="Wingdings" panose="05000000000000000000" pitchFamily="2" charset="2"/>
                        <a:buChar char="v"/>
                      </a:pPr>
                      <a:r>
                        <a:rPr lang="en-GB" sz="1400" u="none" dirty="0">
                          <a:latin typeface="Cavolini" panose="03000502040302020204" pitchFamily="66" charset="0"/>
                          <a:cs typeface="Cavolini" panose="03000502040302020204" pitchFamily="66" charset="0"/>
                        </a:rPr>
                        <a:t>Demonstrate empathy.</a:t>
                      </a:r>
                    </a:p>
                    <a:p>
                      <a:pPr marL="266700" lvl="0" indent="-266700">
                        <a:buFont typeface="Wingdings" panose="05000000000000000000" pitchFamily="2" charset="2"/>
                        <a:buChar char="v"/>
                      </a:pPr>
                      <a:r>
                        <a:rPr lang="en-GB" sz="1400" u="none" dirty="0">
                          <a:latin typeface="Cavolini" panose="03000502040302020204" pitchFamily="66" charset="0"/>
                          <a:cs typeface="Cavolini" panose="03000502040302020204" pitchFamily="66" charset="0"/>
                        </a:rPr>
                        <a:t>Show respect to their adults and peers. </a:t>
                      </a:r>
                    </a:p>
                    <a:p>
                      <a:pPr marL="0" lvl="0" indent="0" algn="ctr">
                        <a:buFontTx/>
                        <a:buNone/>
                      </a:pPr>
                      <a:r>
                        <a:rPr lang="en-GB" sz="1400" b="1" u="none" dirty="0">
                          <a:latin typeface="Cavolini" panose="03000502040302020204" pitchFamily="66" charset="0"/>
                          <a:cs typeface="Cavolini" panose="03000502040302020204" pitchFamily="66" charset="0"/>
                        </a:rPr>
                        <a:t>Campfire, reflective evaluation, storytelling, listening walk.</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66"/>
                    </a:solidFill>
                  </a:tcPr>
                </a:tc>
                <a:tc>
                  <a:txBody>
                    <a:bodyPr/>
                    <a:lstStyle/>
                    <a:p>
                      <a:r>
                        <a:rPr lang="en-US" sz="2000" u="sng" dirty="0">
                          <a:latin typeface="Cavolini" panose="03000502040302020204" pitchFamily="66" charset="0"/>
                          <a:cs typeface="Cavolini" panose="03000502040302020204" pitchFamily="66" charset="0"/>
                        </a:rPr>
                        <a:t>Communication</a:t>
                      </a:r>
                    </a:p>
                    <a:p>
                      <a:pPr marL="342900" indent="-342900">
                        <a:buFont typeface="Wingdings" panose="05000000000000000000" pitchFamily="2" charset="2"/>
                        <a:buChar char="v"/>
                      </a:pPr>
                      <a:r>
                        <a:rPr lang="en-US" sz="1400" u="none" dirty="0">
                          <a:latin typeface="Cavolini" panose="03000502040302020204" pitchFamily="66" charset="0"/>
                          <a:cs typeface="Cavolini" panose="03000502040302020204" pitchFamily="66" charset="0"/>
                        </a:rPr>
                        <a:t>Feely express ideas and thoughts. </a:t>
                      </a:r>
                    </a:p>
                    <a:p>
                      <a:pPr marL="342900" indent="-342900">
                        <a:buFont typeface="Wingdings" panose="05000000000000000000" pitchFamily="2" charset="2"/>
                        <a:buChar char="v"/>
                      </a:pPr>
                      <a:r>
                        <a:rPr lang="en-US" sz="1400" u="none" dirty="0">
                          <a:latin typeface="Cavolini" panose="03000502040302020204" pitchFamily="66" charset="0"/>
                          <a:cs typeface="Cavolini" panose="03000502040302020204" pitchFamily="66" charset="0"/>
                        </a:rPr>
                        <a:t>Verbal explanations of learning. </a:t>
                      </a:r>
                    </a:p>
                    <a:p>
                      <a:pPr marL="342900" indent="-342900">
                        <a:buFont typeface="Wingdings" panose="05000000000000000000" pitchFamily="2" charset="2"/>
                        <a:buChar char="v"/>
                      </a:pPr>
                      <a:r>
                        <a:rPr lang="en-US" sz="1400" u="none" dirty="0">
                          <a:latin typeface="Cavolini" panose="03000502040302020204" pitchFamily="66" charset="0"/>
                          <a:cs typeface="Cavolini" panose="03000502040302020204" pitchFamily="66" charset="0"/>
                        </a:rPr>
                        <a:t>Non-verbal demonstrations of learned skills. </a:t>
                      </a:r>
                    </a:p>
                    <a:p>
                      <a:pPr marL="342900" indent="-342900">
                        <a:buFont typeface="Wingdings" panose="05000000000000000000" pitchFamily="2" charset="2"/>
                        <a:buChar char="v"/>
                      </a:pPr>
                      <a:r>
                        <a:rPr lang="en-US" sz="1400" u="none" dirty="0">
                          <a:latin typeface="Cavolini" panose="03000502040302020204" pitchFamily="66" charset="0"/>
                          <a:cs typeface="Cavolini" panose="03000502040302020204" pitchFamily="66" charset="0"/>
                        </a:rPr>
                        <a:t>Mirroring of modelled communication from adults. </a:t>
                      </a:r>
                    </a:p>
                    <a:p>
                      <a:pPr marL="0" indent="0" algn="ctr">
                        <a:buFont typeface="Wingdings" panose="05000000000000000000" pitchFamily="2" charset="2"/>
                        <a:buNone/>
                      </a:pPr>
                      <a:r>
                        <a:rPr lang="en-US" sz="1400" b="1" u="none" dirty="0">
                          <a:latin typeface="Cavolini" panose="03000502040302020204" pitchFamily="66" charset="0"/>
                          <a:cs typeface="Cavolini" panose="03000502040302020204" pitchFamily="66" charset="0"/>
                        </a:rPr>
                        <a:t>Shelter building, knot work, reflection, campfire, team challenges.</a:t>
                      </a:r>
                      <a:endParaRPr lang="en-GB" sz="1200" b="1" u="none" dirty="0">
                        <a:latin typeface="Cavolini" panose="03000502040302020204" pitchFamily="66" charset="0"/>
                        <a:cs typeface="Cavolini" panose="0300050204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extLst>
                  <a:ext uri="{0D108BD9-81ED-4DB2-BD59-A6C34878D82A}">
                    <a16:rowId xmlns:a16="http://schemas.microsoft.com/office/drawing/2014/main" val="3704358182"/>
                  </a:ext>
                </a:extLst>
              </a:tr>
              <a:tr h="2002916">
                <a:tc>
                  <a:txBody>
                    <a:bodyPr/>
                    <a:lstStyle/>
                    <a:p>
                      <a:pPr lvl="0"/>
                      <a:r>
                        <a:rPr lang="en-US" sz="2000" u="sng" dirty="0">
                          <a:latin typeface="Cavolini" panose="03000502040302020204" pitchFamily="66" charset="0"/>
                          <a:cs typeface="Cavolini" panose="03000502040302020204" pitchFamily="66" charset="0"/>
                        </a:rPr>
                        <a:t>Physical</a:t>
                      </a:r>
                    </a:p>
                    <a:p>
                      <a:pPr marL="266700" lvl="0" indent="-266700">
                        <a:buFont typeface="Wingdings" panose="05000000000000000000" pitchFamily="2" charset="2"/>
                        <a:buChar char="v"/>
                      </a:pPr>
                      <a:r>
                        <a:rPr lang="en-GB" sz="1400" u="none" dirty="0">
                          <a:latin typeface="Cavolini" panose="03000502040302020204" pitchFamily="66" charset="0"/>
                          <a:cs typeface="Cavolini" panose="03000502040302020204" pitchFamily="66" charset="0"/>
                        </a:rPr>
                        <a:t>Knowledge of how their bodies work in different </a:t>
                      </a:r>
                      <a:br>
                        <a:rPr lang="en-GB" sz="1400" u="none" dirty="0">
                          <a:latin typeface="Cavolini" panose="03000502040302020204" pitchFamily="66" charset="0"/>
                          <a:cs typeface="Cavolini" panose="03000502040302020204" pitchFamily="66" charset="0"/>
                        </a:rPr>
                      </a:br>
                      <a:r>
                        <a:rPr lang="en-GB" sz="1400" u="none" dirty="0">
                          <a:latin typeface="Cavolini" panose="03000502040302020204" pitchFamily="66" charset="0"/>
                          <a:cs typeface="Cavolini" panose="03000502040302020204" pitchFamily="66" charset="0"/>
                        </a:rPr>
                        <a:t>environments. </a:t>
                      </a:r>
                    </a:p>
                    <a:p>
                      <a:pPr marL="266700" lvl="0" indent="-266700">
                        <a:buFont typeface="Wingdings" panose="05000000000000000000" pitchFamily="2" charset="2"/>
                        <a:buChar char="v"/>
                      </a:pPr>
                      <a:r>
                        <a:rPr lang="en-GB" sz="1400" u="none" dirty="0">
                          <a:latin typeface="Cavolini" panose="03000502040302020204" pitchFamily="66" charset="0"/>
                          <a:cs typeface="Cavolini" panose="03000502040302020204" pitchFamily="66" charset="0"/>
                        </a:rPr>
                        <a:t>Understand how to navigate risk safely.</a:t>
                      </a:r>
                    </a:p>
                    <a:p>
                      <a:pPr marL="266700" lvl="0" indent="-266700">
                        <a:buFont typeface="Wingdings" panose="05000000000000000000" pitchFamily="2" charset="2"/>
                        <a:buChar char="v"/>
                      </a:pPr>
                      <a:r>
                        <a:rPr lang="en-GB" sz="1400" u="none" dirty="0">
                          <a:latin typeface="Cavolini" panose="03000502040302020204" pitchFamily="66" charset="0"/>
                          <a:cs typeface="Cavolini" panose="03000502040302020204" pitchFamily="66" charset="0"/>
                        </a:rPr>
                        <a:t>Develop strength through gross and fine motor skills. </a:t>
                      </a:r>
                    </a:p>
                    <a:p>
                      <a:pPr marL="266700" lvl="0" indent="-266700">
                        <a:buFont typeface="Wingdings" panose="05000000000000000000" pitchFamily="2" charset="2"/>
                        <a:buChar char="v"/>
                      </a:pPr>
                      <a:r>
                        <a:rPr lang="en-GB" sz="1400" u="none" dirty="0">
                          <a:latin typeface="Cavolini" panose="03000502040302020204" pitchFamily="66" charset="0"/>
                          <a:cs typeface="Cavolini" panose="03000502040302020204" pitchFamily="66" charset="0"/>
                        </a:rPr>
                        <a:t>Know the importance of activity and rest to the body and mind. </a:t>
                      </a:r>
                    </a:p>
                    <a:p>
                      <a:pPr algn="ctr"/>
                      <a:r>
                        <a:rPr lang="en-GB" sz="1400" b="1" dirty="0">
                          <a:latin typeface="Cavolini" panose="03000502040302020204" pitchFamily="66" charset="0"/>
                          <a:cs typeface="Cavolini" panose="03000502040302020204" pitchFamily="66" charset="0"/>
                        </a:rPr>
                        <a:t>Tool use, shelter building, wood collection, exploring, free play, den making.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US" sz="2000" u="sng" dirty="0">
                          <a:latin typeface="Cavolini" panose="03000502040302020204" pitchFamily="66" charset="0"/>
                          <a:cs typeface="Cavolini" panose="03000502040302020204" pitchFamily="66" charset="0"/>
                        </a:rPr>
                        <a:t>Emotional</a:t>
                      </a:r>
                    </a:p>
                    <a:p>
                      <a:pPr marL="342900" indent="-342900">
                        <a:buFont typeface="Wingdings" panose="05000000000000000000" pitchFamily="2" charset="2"/>
                        <a:buChar char="v"/>
                      </a:pPr>
                      <a:r>
                        <a:rPr lang="en-US" sz="1400" u="none" dirty="0">
                          <a:latin typeface="Cavolini" panose="03000502040302020204" pitchFamily="66" charset="0"/>
                          <a:cs typeface="Cavolini" panose="03000502040302020204" pitchFamily="66" charset="0"/>
                        </a:rPr>
                        <a:t>Know how to regulate emotions using natural world. </a:t>
                      </a:r>
                    </a:p>
                    <a:p>
                      <a:pPr marL="342900" indent="-342900">
                        <a:buFont typeface="Wingdings" panose="05000000000000000000" pitchFamily="2" charset="2"/>
                        <a:buChar char="v"/>
                      </a:pPr>
                      <a:r>
                        <a:rPr lang="en-US" sz="1400" u="none" dirty="0">
                          <a:latin typeface="Cavolini" panose="03000502040302020204" pitchFamily="66" charset="0"/>
                          <a:cs typeface="Cavolini" panose="03000502040302020204" pitchFamily="66" charset="0"/>
                        </a:rPr>
                        <a:t>Develop emotional intelligence. </a:t>
                      </a:r>
                    </a:p>
                    <a:p>
                      <a:pPr marL="342900" indent="-342900">
                        <a:buFont typeface="Wingdings" panose="05000000000000000000" pitchFamily="2" charset="2"/>
                        <a:buChar char="v"/>
                      </a:pPr>
                      <a:r>
                        <a:rPr lang="en-US" sz="1400" u="none" dirty="0">
                          <a:latin typeface="Cavolini" panose="03000502040302020204" pitchFamily="66" charset="0"/>
                          <a:cs typeface="Cavolini" panose="03000502040302020204" pitchFamily="66" charset="0"/>
                        </a:rPr>
                        <a:t>Build a resilience for making mistakes.</a:t>
                      </a:r>
                    </a:p>
                    <a:p>
                      <a:pPr marL="342900" indent="-342900">
                        <a:buFont typeface="Wingdings" panose="05000000000000000000" pitchFamily="2" charset="2"/>
                        <a:buChar char="v"/>
                      </a:pPr>
                      <a:r>
                        <a:rPr lang="en-US" sz="1400" u="none" dirty="0">
                          <a:latin typeface="Cavolini" panose="03000502040302020204" pitchFamily="66" charset="0"/>
                          <a:cs typeface="Cavolini" panose="03000502040302020204" pitchFamily="66" charset="0"/>
                        </a:rPr>
                        <a:t>Develop confidence and empowerment of self. </a:t>
                      </a:r>
                    </a:p>
                    <a:p>
                      <a:pPr marL="0" indent="0" algn="ctr">
                        <a:buFont typeface="Wingdings" panose="05000000000000000000" pitchFamily="2" charset="2"/>
                        <a:buNone/>
                      </a:pPr>
                      <a:r>
                        <a:rPr lang="en-GB" sz="1200" b="1" u="none" dirty="0">
                          <a:latin typeface="Cavolini" panose="03000502040302020204" pitchFamily="66" charset="0"/>
                          <a:cs typeface="Cavolini" panose="03000502040302020204" pitchFamily="66" charset="0"/>
                        </a:rPr>
                        <a:t>Reflection, clay faces, knot work, nature walk, cloud bathing, bush craft.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33"/>
                    </a:solidFill>
                  </a:tcPr>
                </a:tc>
                <a:extLst>
                  <a:ext uri="{0D108BD9-81ED-4DB2-BD59-A6C34878D82A}">
                    <a16:rowId xmlns:a16="http://schemas.microsoft.com/office/drawing/2014/main" val="62647614"/>
                  </a:ext>
                </a:extLst>
              </a:tr>
              <a:tr h="1813907">
                <a:tc>
                  <a:txBody>
                    <a:bodyPr/>
                    <a:lstStyle/>
                    <a:p>
                      <a:r>
                        <a:rPr lang="en-US" sz="2000" u="sng" dirty="0">
                          <a:latin typeface="Cavolini" panose="03000502040302020204" pitchFamily="66" charset="0"/>
                          <a:cs typeface="Cavolini" panose="03000502040302020204" pitchFamily="66" charset="0"/>
                        </a:rPr>
                        <a:t>Intellectual</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GB" sz="1400" dirty="0">
                          <a:latin typeface="Cavolini" panose="03000502040302020204" pitchFamily="66" charset="0"/>
                          <a:cs typeface="Cavolini" panose="03000502040302020204" pitchFamily="66" charset="0"/>
                        </a:rPr>
                        <a:t>Develop curiosity and question their surroundings.</a:t>
                      </a:r>
                    </a:p>
                    <a:p>
                      <a:pPr marL="285750" indent="-285750">
                        <a:buFont typeface="Wingdings" panose="05000000000000000000" pitchFamily="2" charset="2"/>
                        <a:buChar char="v"/>
                      </a:pPr>
                      <a:r>
                        <a:rPr lang="en-GB" sz="1400" dirty="0">
                          <a:latin typeface="Cavolini" panose="03000502040302020204" pitchFamily="66" charset="0"/>
                          <a:cs typeface="Cavolini" panose="03000502040302020204" pitchFamily="66" charset="0"/>
                        </a:rPr>
                        <a:t>Opportunities to think on a wider scale.</a:t>
                      </a:r>
                    </a:p>
                    <a:p>
                      <a:pPr marL="285750" indent="-285750">
                        <a:buFont typeface="Wingdings" panose="05000000000000000000" pitchFamily="2" charset="2"/>
                        <a:buChar char="v"/>
                      </a:pPr>
                      <a:r>
                        <a:rPr lang="en-GB" sz="1400" dirty="0">
                          <a:latin typeface="Cavolini" panose="03000502040302020204" pitchFamily="66" charset="0"/>
                          <a:cs typeface="Cavolini" panose="03000502040302020204" pitchFamily="66" charset="0"/>
                        </a:rPr>
                        <a:t>Solve problems independently and/or with peers. </a:t>
                      </a:r>
                    </a:p>
                    <a:p>
                      <a:pPr marL="285750" indent="-285750">
                        <a:buFont typeface="Wingdings" panose="05000000000000000000" pitchFamily="2" charset="2"/>
                        <a:buChar char="v"/>
                      </a:pPr>
                      <a:r>
                        <a:rPr lang="en-GB" sz="1400" dirty="0">
                          <a:latin typeface="Cavolini" panose="03000502040302020204" pitchFamily="66" charset="0"/>
                          <a:cs typeface="Cavolini" panose="03000502040302020204" pitchFamily="66" charset="0"/>
                        </a:rPr>
                        <a:t>Develop emotional literacy.  </a:t>
                      </a:r>
                    </a:p>
                    <a:p>
                      <a:pPr marL="285750" indent="-285750" algn="ctr">
                        <a:buFont typeface="Wingdings" panose="05000000000000000000" pitchFamily="2" charset="2"/>
                        <a:buNone/>
                      </a:pPr>
                      <a:r>
                        <a:rPr lang="en-GB" sz="1400" b="1" dirty="0">
                          <a:latin typeface="Cavolini" panose="03000502040302020204" pitchFamily="66" charset="0"/>
                          <a:cs typeface="Cavolini" panose="03000502040302020204" pitchFamily="66" charset="0"/>
                        </a:rPr>
                        <a:t>Flora and fauna ID, reflection, life skills, obstacles, problem solving, bug hotel.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r>
                        <a:rPr lang="en-US" sz="2000" u="sng" dirty="0">
                          <a:latin typeface="Cavolini" panose="03000502040302020204" pitchFamily="66" charset="0"/>
                          <a:cs typeface="Cavolini" panose="03000502040302020204" pitchFamily="66" charset="0"/>
                        </a:rPr>
                        <a:t>Spiritual</a:t>
                      </a:r>
                    </a:p>
                    <a:p>
                      <a:pPr marL="342900" indent="-342900">
                        <a:buFont typeface="Wingdings" panose="05000000000000000000" pitchFamily="2" charset="2"/>
                        <a:buChar char="v"/>
                      </a:pPr>
                      <a:r>
                        <a:rPr lang="en-US" sz="1400" u="none" dirty="0">
                          <a:latin typeface="Cavolini" panose="03000502040302020204" pitchFamily="66" charset="0"/>
                          <a:cs typeface="Cavolini" panose="03000502040302020204" pitchFamily="66" charset="0"/>
                        </a:rPr>
                        <a:t>Understand their sense of self – who am I?</a:t>
                      </a:r>
                    </a:p>
                    <a:p>
                      <a:pPr marL="342900" indent="-342900">
                        <a:buFont typeface="Wingdings" panose="05000000000000000000" pitchFamily="2" charset="2"/>
                        <a:buChar char="v"/>
                      </a:pPr>
                      <a:r>
                        <a:rPr lang="en-US" sz="1400" u="none" dirty="0">
                          <a:latin typeface="Cavolini" panose="03000502040302020204" pitchFamily="66" charset="0"/>
                          <a:cs typeface="Cavolini" panose="03000502040302020204" pitchFamily="66" charset="0"/>
                        </a:rPr>
                        <a:t>Know right from wrong using past mistakes as </a:t>
                      </a:r>
                      <a:br>
                        <a:rPr lang="en-US" sz="1400" u="none" dirty="0">
                          <a:latin typeface="Cavolini" panose="03000502040302020204" pitchFamily="66" charset="0"/>
                          <a:cs typeface="Cavolini" panose="03000502040302020204" pitchFamily="66" charset="0"/>
                        </a:rPr>
                      </a:br>
                      <a:r>
                        <a:rPr lang="en-US" sz="1400" u="none" dirty="0">
                          <a:latin typeface="Cavolini" panose="03000502040302020204" pitchFamily="66" charset="0"/>
                          <a:cs typeface="Cavolini" panose="03000502040302020204" pitchFamily="66" charset="0"/>
                        </a:rPr>
                        <a:t>guidance. </a:t>
                      </a:r>
                    </a:p>
                    <a:p>
                      <a:pPr marL="342900" indent="-342900">
                        <a:buFont typeface="Wingdings" panose="05000000000000000000" pitchFamily="2" charset="2"/>
                        <a:buChar char="v"/>
                      </a:pPr>
                      <a:r>
                        <a:rPr lang="en-US" sz="1400" u="none" dirty="0">
                          <a:latin typeface="Cavolini" panose="03000502040302020204" pitchFamily="66" charset="0"/>
                          <a:cs typeface="Cavolini" panose="03000502040302020204" pitchFamily="66" charset="0"/>
                        </a:rPr>
                        <a:t>Respect the value of friendship.</a:t>
                      </a:r>
                    </a:p>
                    <a:p>
                      <a:pPr marL="342900" indent="-342900">
                        <a:buFont typeface="Wingdings" panose="05000000000000000000" pitchFamily="2" charset="2"/>
                        <a:buChar char="v"/>
                      </a:pPr>
                      <a:r>
                        <a:rPr lang="en-US" sz="1400" u="none" dirty="0">
                          <a:latin typeface="Cavolini" panose="03000502040302020204" pitchFamily="66" charset="0"/>
                          <a:cs typeface="Cavolini" panose="03000502040302020204" pitchFamily="66" charset="0"/>
                        </a:rPr>
                        <a:t>Learn how to forgive others and forgive yourself.</a:t>
                      </a:r>
                    </a:p>
                    <a:p>
                      <a:pPr marL="0" indent="0" algn="ctr">
                        <a:buFont typeface="Wingdings" panose="05000000000000000000" pitchFamily="2" charset="2"/>
                        <a:buNone/>
                      </a:pPr>
                      <a:r>
                        <a:rPr lang="en-US" sz="1400" b="1" u="none" dirty="0">
                          <a:latin typeface="Cavolini" panose="03000502040302020204" pitchFamily="66" charset="0"/>
                          <a:cs typeface="Cavolini" panose="03000502040302020204" pitchFamily="66" charset="0"/>
                        </a:rPr>
                        <a:t>Campfire reflection, team challenges, bug hotels, cooking.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extLst>
                  <a:ext uri="{0D108BD9-81ED-4DB2-BD59-A6C34878D82A}">
                    <a16:rowId xmlns:a16="http://schemas.microsoft.com/office/drawing/2014/main" val="4098296215"/>
                  </a:ext>
                </a:extLst>
              </a:tr>
            </a:tbl>
          </a:graphicData>
        </a:graphic>
      </p:graphicFrame>
    </p:spTree>
    <p:extLst>
      <p:ext uri="{BB962C8B-B14F-4D97-AF65-F5344CB8AC3E}">
        <p14:creationId xmlns:p14="http://schemas.microsoft.com/office/powerpoint/2010/main" val="372336010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Table 4">
            <a:extLst>
              <a:ext uri="{FF2B5EF4-FFF2-40B4-BE49-F238E27FC236}">
                <a16:creationId xmlns:a16="http://schemas.microsoft.com/office/drawing/2014/main" id="{0EE7F780-9621-BD9C-954B-2375AF04140F}"/>
              </a:ext>
            </a:extLst>
          </p:cNvPr>
          <p:cNvGraphicFramePr>
            <a:graphicFrameLocks noGrp="1"/>
          </p:cNvGraphicFramePr>
          <p:nvPr>
            <p:ph idx="1"/>
            <p:extLst>
              <p:ext uri="{D42A27DB-BD31-4B8C-83A1-F6EECF244321}">
                <p14:modId xmlns:p14="http://schemas.microsoft.com/office/powerpoint/2010/main" val="891910374"/>
              </p:ext>
            </p:extLst>
          </p:nvPr>
        </p:nvGraphicFramePr>
        <p:xfrm>
          <a:off x="188258" y="270006"/>
          <a:ext cx="11779624" cy="6381805"/>
        </p:xfrm>
        <a:graphic>
          <a:graphicData uri="http://schemas.openxmlformats.org/drawingml/2006/table">
            <a:tbl>
              <a:tblPr firstRow="1" bandRow="1">
                <a:tableStyleId>{2D5ABB26-0587-4C30-8999-92F81FD0307C}</a:tableStyleId>
              </a:tblPr>
              <a:tblGrid>
                <a:gridCol w="2944906">
                  <a:extLst>
                    <a:ext uri="{9D8B030D-6E8A-4147-A177-3AD203B41FA5}">
                      <a16:colId xmlns:a16="http://schemas.microsoft.com/office/drawing/2014/main" val="2667714945"/>
                    </a:ext>
                  </a:extLst>
                </a:gridCol>
                <a:gridCol w="2944906">
                  <a:extLst>
                    <a:ext uri="{9D8B030D-6E8A-4147-A177-3AD203B41FA5}">
                      <a16:colId xmlns:a16="http://schemas.microsoft.com/office/drawing/2014/main" val="3962257919"/>
                    </a:ext>
                  </a:extLst>
                </a:gridCol>
                <a:gridCol w="2944906">
                  <a:extLst>
                    <a:ext uri="{9D8B030D-6E8A-4147-A177-3AD203B41FA5}">
                      <a16:colId xmlns:a16="http://schemas.microsoft.com/office/drawing/2014/main" val="1420504947"/>
                    </a:ext>
                  </a:extLst>
                </a:gridCol>
                <a:gridCol w="2944906">
                  <a:extLst>
                    <a:ext uri="{9D8B030D-6E8A-4147-A177-3AD203B41FA5}">
                      <a16:colId xmlns:a16="http://schemas.microsoft.com/office/drawing/2014/main" val="2496703403"/>
                    </a:ext>
                  </a:extLst>
                </a:gridCol>
              </a:tblGrid>
              <a:tr h="611541">
                <a:tc gridSpan="4">
                  <a:txBody>
                    <a:bodyPr/>
                    <a:lstStyle/>
                    <a:p>
                      <a:pPr algn="ctr"/>
                      <a:r>
                        <a:rPr lang="en-US" sz="2800" b="1" dirty="0">
                          <a:latin typeface="Cavolini" panose="03000502040302020204" pitchFamily="66" charset="0"/>
                          <a:cs typeface="Cavolini" panose="03000502040302020204" pitchFamily="66" charset="0"/>
                        </a:rPr>
                        <a:t>Types of play</a:t>
                      </a:r>
                      <a:endParaRPr lang="en-GB" sz="2800" b="1" dirty="0">
                        <a:latin typeface="Cavolini" panose="03000502040302020204" pitchFamily="66" charset="0"/>
                        <a:cs typeface="Cavolini" panose="0300050204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hMerge="1">
                  <a:txBody>
                    <a:bodyPr/>
                    <a:lstStyle/>
                    <a:p>
                      <a:endParaRPr lang="en-GB"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n-GB" sz="2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tc hMerge="1">
                  <a:txBody>
                    <a:bodyPr/>
                    <a:lstStyle/>
                    <a:p>
                      <a:pPr algn="ctr"/>
                      <a:endParaRPr lang="en-GB" sz="28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50"/>
                    </a:solidFill>
                  </a:tcPr>
                </a:tc>
                <a:extLst>
                  <a:ext uri="{0D108BD9-81ED-4DB2-BD59-A6C34878D82A}">
                    <a16:rowId xmlns:a16="http://schemas.microsoft.com/office/drawing/2014/main" val="4235293606"/>
                  </a:ext>
                </a:extLst>
              </a:tr>
              <a:tr h="1553463">
                <a:tc>
                  <a:txBody>
                    <a:bodyPr/>
                    <a:lstStyle/>
                    <a:p>
                      <a:pPr lvl="0"/>
                      <a:r>
                        <a:rPr lang="en-US" sz="1050" u="sng" dirty="0">
                          <a:latin typeface="Cavolini" panose="03000502040302020204" pitchFamily="66" charset="0"/>
                          <a:cs typeface="Cavolini" panose="03000502040302020204" pitchFamily="66" charset="0"/>
                        </a:rPr>
                        <a:t>Symbolic</a:t>
                      </a:r>
                    </a:p>
                    <a:p>
                      <a:pPr marL="266700" lvl="0" indent="-266700">
                        <a:buFont typeface="Wingdings" panose="05000000000000000000" pitchFamily="2" charset="2"/>
                        <a:buChar char="v"/>
                        <a:tabLst>
                          <a:tab pos="1971675" algn="l"/>
                          <a:tab pos="2062163" algn="l"/>
                        </a:tabLst>
                      </a:pPr>
                      <a:r>
                        <a:rPr lang="en-GB" sz="1050" b="0" u="none" dirty="0">
                          <a:latin typeface="Cavolini" panose="03000502040302020204" pitchFamily="66" charset="0"/>
                          <a:cs typeface="Cavolini" panose="03000502040302020204" pitchFamily="66" charset="0"/>
                        </a:rPr>
                        <a:t>Using objects to represent </a:t>
                      </a:r>
                      <a:br>
                        <a:rPr lang="en-GB" sz="1050" b="0" u="none" dirty="0">
                          <a:latin typeface="Cavolini" panose="03000502040302020204" pitchFamily="66" charset="0"/>
                          <a:cs typeface="Cavolini" panose="03000502040302020204" pitchFamily="66" charset="0"/>
                        </a:rPr>
                      </a:br>
                      <a:r>
                        <a:rPr lang="en-GB" sz="1050" b="0" u="none" dirty="0">
                          <a:latin typeface="Cavolini" panose="03000502040302020204" pitchFamily="66" charset="0"/>
                          <a:cs typeface="Cavolini" panose="03000502040302020204" pitchFamily="66" charset="0"/>
                        </a:rPr>
                        <a:t>other objects.</a:t>
                      </a:r>
                    </a:p>
                    <a:p>
                      <a:pPr marL="266700" lvl="0" indent="-266700">
                        <a:buFont typeface="Wingdings" panose="05000000000000000000" pitchFamily="2" charset="2"/>
                        <a:buChar char="v"/>
                        <a:tabLst>
                          <a:tab pos="1971675" algn="l"/>
                          <a:tab pos="2062163" algn="l"/>
                        </a:tabLst>
                      </a:pPr>
                      <a:r>
                        <a:rPr lang="en-GB" sz="1050" b="0" u="none" dirty="0">
                          <a:latin typeface="Cavolini" panose="03000502040302020204" pitchFamily="66" charset="0"/>
                          <a:cs typeface="Cavolini" panose="03000502040302020204" pitchFamily="66" charset="0"/>
                        </a:rPr>
                        <a:t>Using ideas to represent other ideas.</a:t>
                      </a:r>
                    </a:p>
                    <a:p>
                      <a:pPr marL="266700" lvl="0" indent="-266700">
                        <a:buFont typeface="Wingdings" panose="05000000000000000000" pitchFamily="2" charset="2"/>
                        <a:buChar char="v"/>
                        <a:tabLst>
                          <a:tab pos="1971675" algn="l"/>
                          <a:tab pos="2062163" algn="l"/>
                        </a:tabLst>
                      </a:pPr>
                      <a:r>
                        <a:rPr lang="en-GB" sz="1050" b="0" u="none" dirty="0">
                          <a:latin typeface="Cavolini" panose="03000502040302020204" pitchFamily="66" charset="0"/>
                          <a:cs typeface="Cavolini" panose="03000502040302020204" pitchFamily="66" charset="0"/>
                        </a:rPr>
                        <a:t>Using actions to represent other actions.</a:t>
                      </a:r>
                    </a:p>
                    <a:p>
                      <a:pPr marL="0" lvl="0" indent="0">
                        <a:buFont typeface="Wingdings" panose="05000000000000000000" pitchFamily="2" charset="2"/>
                        <a:buNone/>
                        <a:tabLst>
                          <a:tab pos="1971675" algn="l"/>
                          <a:tab pos="2062163" algn="l"/>
                        </a:tabLst>
                      </a:pPr>
                      <a:endParaRPr lang="en-GB" sz="1050" b="0" u="none" dirty="0">
                        <a:latin typeface="Cavolini" panose="03000502040302020204" pitchFamily="66" charset="0"/>
                        <a:cs typeface="Cavolini" panose="03000502040302020204" pitchFamily="66" charset="0"/>
                      </a:endParaRPr>
                    </a:p>
                    <a:p>
                      <a:pPr marL="0" lvl="0" indent="0" algn="ctr">
                        <a:buFont typeface="Wingdings" panose="05000000000000000000" pitchFamily="2" charset="2"/>
                        <a:buNone/>
                        <a:tabLst>
                          <a:tab pos="1971675" algn="l"/>
                          <a:tab pos="2062163" algn="l"/>
                        </a:tabLst>
                      </a:pPr>
                      <a:r>
                        <a:rPr lang="en-GB" sz="1050" b="1" u="none" dirty="0">
                          <a:latin typeface="Cavolini" panose="03000502040302020204" pitchFamily="66" charset="0"/>
                          <a:cs typeface="Cavolini" panose="03000502040302020204" pitchFamily="66" charset="0"/>
                        </a:rPr>
                        <a:t>An acorn is a fairy’s helmet.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66"/>
                    </a:solidFill>
                  </a:tcPr>
                </a:tc>
                <a:tc>
                  <a:txBody>
                    <a:bodyPr/>
                    <a:lstStyle/>
                    <a:p>
                      <a:r>
                        <a:rPr lang="en-US" sz="1050" u="sng" dirty="0">
                          <a:latin typeface="Cavolini" panose="03000502040302020204" pitchFamily="66" charset="0"/>
                          <a:cs typeface="Cavolini" panose="03000502040302020204" pitchFamily="66" charset="0"/>
                        </a:rPr>
                        <a:t>Socio-dramatic</a:t>
                      </a:r>
                    </a:p>
                    <a:p>
                      <a:pPr marL="342900" indent="-342900">
                        <a:buFont typeface="Wingdings" panose="05000000000000000000" pitchFamily="2" charset="2"/>
                        <a:buChar char="v"/>
                      </a:pPr>
                      <a:r>
                        <a:rPr lang="en-US" sz="1050" b="0" u="none" dirty="0">
                          <a:latin typeface="Cavolini" panose="03000502040302020204" pitchFamily="66" charset="0"/>
                          <a:cs typeface="Cavolini" panose="03000502040302020204" pitchFamily="66" charset="0"/>
                        </a:rPr>
                        <a:t>Work with others or                            alone. </a:t>
                      </a:r>
                    </a:p>
                    <a:p>
                      <a:pPr marL="342900" indent="-342900">
                        <a:buFont typeface="Wingdings" panose="05000000000000000000" pitchFamily="2" charset="2"/>
                        <a:buChar char="v"/>
                      </a:pPr>
                      <a:r>
                        <a:rPr lang="en-US" sz="1050" b="0" u="none" dirty="0">
                          <a:latin typeface="Cavolini" panose="03000502040302020204" pitchFamily="66" charset="0"/>
                          <a:cs typeface="Cavolini" panose="03000502040302020204" pitchFamily="66" charset="0"/>
                        </a:rPr>
                        <a:t>Act out experiences either</a:t>
                      </a:r>
                      <a:br>
                        <a:rPr lang="en-US" sz="1050" b="0" u="none" dirty="0">
                          <a:latin typeface="Cavolini" panose="03000502040302020204" pitchFamily="66" charset="0"/>
                          <a:cs typeface="Cavolini" panose="03000502040302020204" pitchFamily="66" charset="0"/>
                        </a:rPr>
                      </a:br>
                      <a:r>
                        <a:rPr lang="en-US" sz="1050" b="0" u="none" dirty="0">
                          <a:latin typeface="Cavolini" panose="03000502040302020204" pitchFamily="66" charset="0"/>
                          <a:cs typeface="Cavolini" panose="03000502040302020204" pitchFamily="66" charset="0"/>
                        </a:rPr>
                        <a:t>observed (tv) or experienced (home).</a:t>
                      </a:r>
                    </a:p>
                    <a:p>
                      <a:pPr marL="342900" indent="-342900">
                        <a:buFont typeface="Wingdings" panose="05000000000000000000" pitchFamily="2" charset="2"/>
                        <a:buChar char="v"/>
                      </a:pPr>
                      <a:endParaRPr lang="en-US" sz="1050" b="0" u="none" dirty="0">
                        <a:latin typeface="Cavolini" panose="03000502040302020204" pitchFamily="66" charset="0"/>
                        <a:cs typeface="Cavolini" panose="03000502040302020204" pitchFamily="66" charset="0"/>
                      </a:endParaRPr>
                    </a:p>
                    <a:p>
                      <a:pPr marL="0" indent="0" algn="ctr">
                        <a:buFont typeface="Wingdings" panose="05000000000000000000" pitchFamily="2" charset="2"/>
                        <a:buNone/>
                      </a:pPr>
                      <a:r>
                        <a:rPr lang="en-US" sz="1050" b="1" u="none" dirty="0">
                          <a:latin typeface="Cavolini" panose="03000502040302020204" pitchFamily="66" charset="0"/>
                          <a:cs typeface="Cavolini" panose="03000502040302020204" pitchFamily="66" charset="0"/>
                        </a:rPr>
                        <a:t>Playing house, doctors, teachers. </a:t>
                      </a:r>
                      <a:endParaRPr lang="en-GB" sz="1050" b="1" u="none" dirty="0">
                        <a:latin typeface="Cavolini" panose="03000502040302020204" pitchFamily="66" charset="0"/>
                        <a:cs typeface="Cavolini" panose="0300050204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70C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sng"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Exploratory</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Using the senses to                         explore and discover the                             natural world.</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Experience textures and functions of natural materials. </a:t>
                      </a:r>
                    </a:p>
                    <a:p>
                      <a:pPr marL="0" indent="0">
                        <a:buFont typeface="Wingdings" panose="05000000000000000000" pitchFamily="2" charset="2"/>
                        <a:buNone/>
                      </a:pPr>
                      <a:endParaRPr kumimoji="0" lang="en-GB" sz="1050" b="1"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endParaRPr>
                    </a:p>
                    <a:p>
                      <a:pPr marL="0" indent="0" algn="ctr">
                        <a:buFont typeface="Wingdings" panose="05000000000000000000" pitchFamily="2" charset="2"/>
                        <a:buNone/>
                      </a:pPr>
                      <a:r>
                        <a:rPr kumimoji="0" lang="en-GB" sz="1050" b="1"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Bark rubbings, leaf ID, listening walk. </a:t>
                      </a:r>
                      <a:endParaRPr lang="en-GB" sz="1050" b="1" u="none" dirty="0">
                        <a:latin typeface="Cavolini" panose="03000502040302020204" pitchFamily="66" charset="0"/>
                        <a:cs typeface="Cavolini" panose="0300050204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sng"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Deep</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Experience risk. </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Conquer fears.</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Explore wonders.</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endParaRPr>
                    </a:p>
                    <a:p>
                      <a:pPr marL="0" indent="0" algn="ctr">
                        <a:buFont typeface="Wingdings" panose="05000000000000000000" pitchFamily="2" charset="2"/>
                        <a:buNone/>
                      </a:pPr>
                      <a:r>
                        <a:rPr kumimoji="0" lang="en-GB" sz="1050" b="1"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Fire lighting, tool use, reflection. </a:t>
                      </a:r>
                      <a:endParaRPr lang="en-GB" sz="1050" b="1" u="none" dirty="0">
                        <a:latin typeface="Cavolini" panose="03000502040302020204" pitchFamily="66" charset="0"/>
                        <a:cs typeface="Cavolini" panose="0300050204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CCCC"/>
                    </a:solidFill>
                  </a:tcPr>
                </a:tc>
                <a:extLst>
                  <a:ext uri="{0D108BD9-81ED-4DB2-BD59-A6C34878D82A}">
                    <a16:rowId xmlns:a16="http://schemas.microsoft.com/office/drawing/2014/main" val="3704358182"/>
                  </a:ext>
                </a:extLst>
              </a:tr>
              <a:tr h="1391161">
                <a:tc>
                  <a:txBody>
                    <a:bodyPr/>
                    <a:lstStyle/>
                    <a:p>
                      <a:pPr lvl="0"/>
                      <a:r>
                        <a:rPr lang="en-US" sz="1050" u="sng" dirty="0">
                          <a:latin typeface="Cavolini" panose="03000502040302020204" pitchFamily="66" charset="0"/>
                          <a:cs typeface="Cavolini" panose="03000502040302020204" pitchFamily="66" charset="0"/>
                        </a:rPr>
                        <a:t>Social</a:t>
                      </a:r>
                    </a:p>
                    <a:p>
                      <a:pPr marL="266700" lvl="0" indent="-266700">
                        <a:buFont typeface="Wingdings" panose="05000000000000000000" pitchFamily="2" charset="2"/>
                        <a:buChar char="v"/>
                      </a:pPr>
                      <a:r>
                        <a:rPr lang="en-GB" sz="1050" b="0" dirty="0">
                          <a:latin typeface="Cavolini" panose="03000502040302020204" pitchFamily="66" charset="0"/>
                          <a:cs typeface="Cavolini" panose="03000502040302020204" pitchFamily="66" charset="0"/>
                        </a:rPr>
                        <a:t>Situations involving                            others where is it                            expected that </a:t>
                      </a:r>
                      <a:br>
                        <a:rPr lang="en-GB" sz="1050" b="0" dirty="0">
                          <a:latin typeface="Cavolini" panose="03000502040302020204" pitchFamily="66" charset="0"/>
                          <a:cs typeface="Cavolini" panose="03000502040302020204" pitchFamily="66" charset="0"/>
                        </a:rPr>
                      </a:br>
                      <a:r>
                        <a:rPr lang="en-GB" sz="1050" b="0" dirty="0">
                          <a:latin typeface="Cavolini" panose="03000502040302020204" pitchFamily="66" charset="0"/>
                          <a:cs typeface="Cavolini" panose="03000502040302020204" pitchFamily="66" charset="0"/>
                        </a:rPr>
                        <a:t>rules are followed.</a:t>
                      </a:r>
                    </a:p>
                    <a:p>
                      <a:pPr marL="0" lvl="0" indent="0">
                        <a:buFont typeface="Wingdings" panose="05000000000000000000" pitchFamily="2" charset="2"/>
                        <a:buNone/>
                      </a:pPr>
                      <a:endParaRPr lang="en-GB" sz="1050" b="1" dirty="0">
                        <a:latin typeface="Cavolini" panose="03000502040302020204" pitchFamily="66" charset="0"/>
                        <a:cs typeface="Cavolini" panose="03000502040302020204" pitchFamily="66" charset="0"/>
                      </a:endParaRPr>
                    </a:p>
                    <a:p>
                      <a:pPr marL="0" lvl="0" indent="0" algn="ctr">
                        <a:buFont typeface="Wingdings" panose="05000000000000000000" pitchFamily="2" charset="2"/>
                        <a:buNone/>
                      </a:pPr>
                      <a:r>
                        <a:rPr lang="en-GB" sz="1050" b="1" dirty="0">
                          <a:latin typeface="Cavolini" panose="03000502040302020204" pitchFamily="66" charset="0"/>
                          <a:cs typeface="Cavolini" panose="03000502040302020204" pitchFamily="66" charset="0"/>
                        </a:rPr>
                        <a:t>A game of cub or hunter, mammoth, mouse.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FF00"/>
                    </a:solidFill>
                  </a:tcPr>
                </a:tc>
                <a:tc>
                  <a:txBody>
                    <a:bodyPr/>
                    <a:lstStyle/>
                    <a:p>
                      <a:r>
                        <a:rPr lang="en-US" sz="1050" u="sng" dirty="0">
                          <a:latin typeface="Cavolini" panose="03000502040302020204" pitchFamily="66" charset="0"/>
                          <a:cs typeface="Cavolini" panose="03000502040302020204" pitchFamily="66" charset="0"/>
                        </a:rPr>
                        <a:t>Creative</a:t>
                      </a:r>
                    </a:p>
                    <a:p>
                      <a:pPr marL="342900" indent="-342900">
                        <a:buFont typeface="Wingdings" panose="05000000000000000000" pitchFamily="2" charset="2"/>
                        <a:buChar char="v"/>
                      </a:pPr>
                      <a:r>
                        <a:rPr lang="en-US" sz="1050" u="none" dirty="0">
                          <a:latin typeface="Cavolini" panose="03000502040302020204" pitchFamily="66" charset="0"/>
                          <a:cs typeface="Cavolini" panose="03000502040302020204" pitchFamily="66" charset="0"/>
                        </a:rPr>
                        <a:t>Independent exploration                        of new ideas. </a:t>
                      </a:r>
                    </a:p>
                    <a:p>
                      <a:pPr marL="342900" indent="-342900">
                        <a:buFont typeface="Wingdings" panose="05000000000000000000" pitchFamily="2" charset="2"/>
                        <a:buChar char="v"/>
                      </a:pPr>
                      <a:r>
                        <a:rPr lang="en-US" sz="1050" u="none" dirty="0">
                          <a:latin typeface="Cavolini" panose="03000502040302020204" pitchFamily="66" charset="0"/>
                          <a:cs typeface="Cavolini" panose="03000502040302020204" pitchFamily="66" charset="0"/>
                        </a:rPr>
                        <a:t>Using imagination without restriction. </a:t>
                      </a:r>
                    </a:p>
                    <a:p>
                      <a:pPr marL="342900" indent="-342900">
                        <a:buFont typeface="Wingdings" panose="05000000000000000000" pitchFamily="2" charset="2"/>
                        <a:buChar char="v"/>
                      </a:pPr>
                      <a:endParaRPr lang="en-US" sz="1050" u="none" dirty="0">
                        <a:latin typeface="Cavolini" panose="03000502040302020204" pitchFamily="66" charset="0"/>
                        <a:cs typeface="Cavolini" panose="03000502040302020204" pitchFamily="66" charset="0"/>
                      </a:endParaRPr>
                    </a:p>
                    <a:p>
                      <a:pPr marL="0" indent="0" algn="ctr">
                        <a:buFont typeface="Wingdings" panose="05000000000000000000" pitchFamily="2" charset="2"/>
                        <a:buNone/>
                      </a:pPr>
                      <a:r>
                        <a:rPr lang="en-US" sz="1050" b="1" u="none" dirty="0">
                          <a:latin typeface="Cavolini" panose="03000502040302020204" pitchFamily="66" charset="0"/>
                          <a:cs typeface="Cavolini" panose="03000502040302020204" pitchFamily="66" charset="0"/>
                        </a:rPr>
                        <a:t>Multi-story bug hotel with swimming pool!</a:t>
                      </a:r>
                      <a:r>
                        <a:rPr lang="en-US" sz="1050" u="none" dirty="0">
                          <a:latin typeface="Cavolini" panose="03000502040302020204" pitchFamily="66" charset="0"/>
                          <a:cs typeface="Cavolini" panose="03000502040302020204" pitchFamily="66" charset="0"/>
                        </a:rPr>
                        <a:t> </a:t>
                      </a:r>
                      <a:endParaRPr lang="en-GB" sz="1050" b="1" u="none" dirty="0">
                        <a:latin typeface="Cavolini" panose="03000502040302020204" pitchFamily="66" charset="0"/>
                        <a:cs typeface="Cavolini" panose="0300050204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9933"/>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sng"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Recapitulative</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Listen to stories. </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Explore history. </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Learn rhymes. </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Hot chocolate around a fire. </a:t>
                      </a:r>
                    </a:p>
                    <a:p>
                      <a:pPr marL="0" indent="0">
                        <a:buFont typeface="Wingdings" panose="05000000000000000000" pitchFamily="2" charset="2"/>
                        <a:buNone/>
                      </a:pPr>
                      <a:endParaRPr kumimoji="0" lang="en-GB" sz="1050" b="1"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endParaRPr>
                    </a:p>
                    <a:p>
                      <a:pPr marL="0" indent="0" algn="ctr">
                        <a:buFont typeface="Wingdings" panose="05000000000000000000" pitchFamily="2" charset="2"/>
                        <a:buNone/>
                      </a:pPr>
                      <a:r>
                        <a:rPr kumimoji="0" lang="en-GB" sz="1050" b="1"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Fire, stories, rituals. </a:t>
                      </a:r>
                      <a:endParaRPr lang="en-GB" sz="1050" b="1" u="none" dirty="0">
                        <a:latin typeface="Cavolini" panose="03000502040302020204" pitchFamily="66" charset="0"/>
                        <a:cs typeface="Cavolini" panose="0300050204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33CC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sng"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Fantasy</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Use of imagination to                        enact experiences which                               are </a:t>
                      </a:r>
                      <a:r>
                        <a:rPr kumimoji="0" lang="en-GB" sz="1050" b="0" i="0" u="none" strike="noStrike" kern="1200" cap="none" spc="0" normalizeH="0" baseline="0" noProof="0" dirty="0" err="1">
                          <a:ln>
                            <a:noFill/>
                          </a:ln>
                          <a:solidFill>
                            <a:prstClr val="black"/>
                          </a:solidFill>
                          <a:effectLst/>
                          <a:uLnTx/>
                          <a:uFillTx/>
                          <a:latin typeface="Cavolini" panose="03000502040302020204" pitchFamily="66" charset="0"/>
                          <a:ea typeface="+mn-ea"/>
                          <a:cs typeface="Cavolini" panose="03000502040302020204" pitchFamily="66" charset="0"/>
                        </a:rPr>
                        <a:t>unlikelyat</a:t>
                      </a: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 their age..</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Child’s imagination can run wild.</a:t>
                      </a:r>
                    </a:p>
                    <a:p>
                      <a:pPr marL="0" indent="0" algn="ctr">
                        <a:buFont typeface="Wingdings" panose="05000000000000000000" pitchFamily="2" charset="2"/>
                        <a:buNone/>
                      </a:pPr>
                      <a:endParaRPr kumimoji="0" lang="en-GB" sz="1050" b="1"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endParaRPr>
                    </a:p>
                    <a:p>
                      <a:pPr marL="0" indent="0" algn="ctr">
                        <a:buFont typeface="Wingdings" panose="05000000000000000000" pitchFamily="2" charset="2"/>
                        <a:buNone/>
                      </a:pPr>
                      <a:r>
                        <a:rPr kumimoji="0" lang="en-GB" sz="1050" b="1"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Jungle explorer, deep sea diver, astronaut. </a:t>
                      </a:r>
                      <a:endParaRPr lang="en-GB" sz="1050" b="1" u="none" dirty="0">
                        <a:latin typeface="Cavolini" panose="03000502040302020204" pitchFamily="66" charset="0"/>
                        <a:cs typeface="Cavolini" panose="0300050204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00CC"/>
                    </a:solidFill>
                  </a:tcPr>
                </a:tc>
                <a:extLst>
                  <a:ext uri="{0D108BD9-81ED-4DB2-BD59-A6C34878D82A}">
                    <a16:rowId xmlns:a16="http://schemas.microsoft.com/office/drawing/2014/main" val="62647614"/>
                  </a:ext>
                </a:extLst>
              </a:tr>
              <a:tr h="1412820">
                <a:tc>
                  <a:txBody>
                    <a:bodyPr/>
                    <a:lstStyle/>
                    <a:p>
                      <a:r>
                        <a:rPr lang="en-US" sz="1050" u="sng" dirty="0">
                          <a:latin typeface="Cavolini" panose="03000502040302020204" pitchFamily="66" charset="0"/>
                          <a:cs typeface="Cavolini" panose="03000502040302020204" pitchFamily="66" charset="0"/>
                        </a:rPr>
                        <a:t>Rough and tumble</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GB" sz="1050" b="0" dirty="0">
                          <a:latin typeface="Cavolini" panose="03000502040302020204" pitchFamily="66" charset="0"/>
                          <a:cs typeface="Cavolini" panose="03000502040302020204" pitchFamily="66" charset="0"/>
                        </a:rPr>
                        <a:t>Discovery of the body.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GB" sz="1050" b="0" dirty="0">
                          <a:latin typeface="Cavolini" panose="03000502040302020204" pitchFamily="66" charset="0"/>
                          <a:cs typeface="Cavolini" panose="03000502040302020204" pitchFamily="66" charset="0"/>
                        </a:rPr>
                        <a:t>Knowledge of flexibility.</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GB" sz="1050" b="0" dirty="0">
                          <a:latin typeface="Cavolini" panose="03000502040302020204" pitchFamily="66" charset="0"/>
                          <a:cs typeface="Cavolini" panose="03000502040302020204" pitchFamily="66" charset="0"/>
                        </a:rPr>
                        <a:t>Change of risk. </a:t>
                      </a:r>
                    </a:p>
                    <a:p>
                      <a:pPr marL="285750" marR="0" lvl="0" indent="-28575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lang="en-GB" sz="1050" b="0" dirty="0">
                          <a:latin typeface="Cavolini" panose="03000502040302020204" pitchFamily="66" charset="0"/>
                          <a:cs typeface="Cavolini" panose="03000502040302020204" pitchFamily="66" charset="0"/>
                        </a:rPr>
                        <a:t>Generally friendly and positive.</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GB" sz="1050" b="0" dirty="0">
                          <a:latin typeface="Cavolini" panose="03000502040302020204" pitchFamily="66" charset="0"/>
                          <a:cs typeface="Cavolini" panose="03000502040302020204" pitchFamily="66" charset="0"/>
                        </a:rPr>
                        <a:t> </a:t>
                      </a:r>
                    </a:p>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en-GB" sz="1050" b="1" dirty="0">
                          <a:latin typeface="Cavolini" panose="03000502040302020204" pitchFamily="66" charset="0"/>
                          <a:cs typeface="Cavolini" panose="03000502040302020204" pitchFamily="66" charset="0"/>
                        </a:rPr>
                        <a:t>Climbing logs, falling, scraped knee.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00B0F0"/>
                    </a:solidFill>
                  </a:tcPr>
                </a:tc>
                <a:tc>
                  <a:txBody>
                    <a:bodyPr/>
                    <a:lstStyle/>
                    <a:p>
                      <a:r>
                        <a:rPr lang="en-US" sz="1050" u="sng" dirty="0">
                          <a:latin typeface="Cavolini" panose="03000502040302020204" pitchFamily="66" charset="0"/>
                          <a:cs typeface="Cavolini" panose="03000502040302020204" pitchFamily="66" charset="0"/>
                        </a:rPr>
                        <a:t>Locomotor</a:t>
                      </a:r>
                    </a:p>
                    <a:p>
                      <a:pPr marL="342900" indent="-342900">
                        <a:buFont typeface="Wingdings" panose="05000000000000000000" pitchFamily="2" charset="2"/>
                        <a:buChar char="v"/>
                      </a:pPr>
                      <a:r>
                        <a:rPr lang="en-US" sz="1050" b="0" u="none" dirty="0">
                          <a:latin typeface="Cavolini" panose="03000502040302020204" pitchFamily="66" charset="0"/>
                          <a:cs typeface="Cavolini" panose="03000502040302020204" pitchFamily="66" charset="0"/>
                        </a:rPr>
                        <a:t>Movement for the                      enjoyment</a:t>
                      </a:r>
                      <a:br>
                        <a:rPr lang="en-US" sz="1050" b="0" u="none" dirty="0">
                          <a:latin typeface="Cavolini" panose="03000502040302020204" pitchFamily="66" charset="0"/>
                          <a:cs typeface="Cavolini" panose="03000502040302020204" pitchFamily="66" charset="0"/>
                        </a:rPr>
                      </a:br>
                      <a:r>
                        <a:rPr lang="en-US" sz="1050" b="0" u="none" dirty="0">
                          <a:latin typeface="Cavolini" panose="03000502040302020204" pitchFamily="66" charset="0"/>
                          <a:cs typeface="Cavolini" panose="03000502040302020204" pitchFamily="66" charset="0"/>
                        </a:rPr>
                        <a:t>of movement.</a:t>
                      </a:r>
                    </a:p>
                    <a:p>
                      <a:pPr marL="342900" indent="-342900">
                        <a:buFont typeface="Wingdings" panose="05000000000000000000" pitchFamily="2" charset="2"/>
                        <a:buChar char="v"/>
                      </a:pPr>
                      <a:endParaRPr lang="en-US" sz="1050" b="0" u="none" dirty="0">
                        <a:latin typeface="Cavolini" panose="03000502040302020204" pitchFamily="66" charset="0"/>
                        <a:cs typeface="Cavolini" panose="03000502040302020204" pitchFamily="66" charset="0"/>
                      </a:endParaRPr>
                    </a:p>
                    <a:p>
                      <a:pPr marL="342900" indent="-342900">
                        <a:buFont typeface="Wingdings" panose="05000000000000000000" pitchFamily="2" charset="2"/>
                        <a:buChar char="v"/>
                      </a:pPr>
                      <a:endParaRPr lang="en-US" sz="1050" b="0" u="none" dirty="0">
                        <a:latin typeface="Cavolini" panose="03000502040302020204" pitchFamily="66" charset="0"/>
                        <a:cs typeface="Cavolini" panose="03000502040302020204" pitchFamily="66" charset="0"/>
                      </a:endParaRPr>
                    </a:p>
                    <a:p>
                      <a:pPr marL="0" indent="0" algn="ctr">
                        <a:buFont typeface="Wingdings" panose="05000000000000000000" pitchFamily="2" charset="2"/>
                        <a:buNone/>
                      </a:pPr>
                      <a:r>
                        <a:rPr lang="en-US" sz="1050" b="1" u="none" dirty="0">
                          <a:latin typeface="Cavolini" panose="03000502040302020204" pitchFamily="66" charset="0"/>
                          <a:cs typeface="Cavolini" panose="03000502040302020204" pitchFamily="66" charset="0"/>
                        </a:rPr>
                        <a:t>Tag, climbing, digging, stuck-in-the-mud.</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00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sng"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Object</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Use of fine motor skills to </a:t>
                      </a:r>
                      <a:b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b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manipulate objects to will. </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Repetitive movement.</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endParaRPr>
                    </a:p>
                    <a:p>
                      <a:pPr marL="0" indent="0" algn="ctr">
                        <a:buFont typeface="Wingdings" panose="05000000000000000000" pitchFamily="2" charset="2"/>
                        <a:buNone/>
                      </a:pPr>
                      <a:r>
                        <a:rPr kumimoji="0" lang="en-GB" sz="1050" b="1"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Natural paintbrushes, whittling, hapozome.</a:t>
                      </a:r>
                      <a:endParaRPr lang="en-US" sz="1050" b="1" u="none" dirty="0">
                        <a:latin typeface="Cavolini" panose="03000502040302020204" pitchFamily="66" charset="0"/>
                        <a:cs typeface="Cavolini" panose="0300050204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933FF"/>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sng"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Imaginative</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Rules do not apply. </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Imagination is free and unlimited. </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Child can be or do anything they wish. </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endParaRPr>
                    </a:p>
                    <a:p>
                      <a:pPr marL="0" indent="0">
                        <a:buFont typeface="Wingdings" panose="05000000000000000000" pitchFamily="2" charset="2"/>
                        <a:buNone/>
                      </a:pPr>
                      <a:r>
                        <a:rPr kumimoji="0" lang="en-GB" sz="1050" b="1"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 I am a: bee, bird, stick, mud monster. </a:t>
                      </a:r>
                      <a:endParaRPr lang="en-US" sz="1050" b="1" u="none" dirty="0">
                        <a:latin typeface="Cavolini" panose="03000502040302020204" pitchFamily="66" charset="0"/>
                        <a:cs typeface="Cavolini" panose="0300050204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CC00"/>
                    </a:solidFill>
                  </a:tcPr>
                </a:tc>
                <a:extLst>
                  <a:ext uri="{0D108BD9-81ED-4DB2-BD59-A6C34878D82A}">
                    <a16:rowId xmlns:a16="http://schemas.microsoft.com/office/drawing/2014/main" val="4098296215"/>
                  </a:ext>
                </a:extLst>
              </a:tr>
              <a:tr h="14128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sng"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Dramatic</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Work with others to                            decide roles to play. </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Assigning decided roles. </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Acting out the roles as a troop. </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endParaRPr>
                    </a:p>
                    <a:p>
                      <a:pPr marL="0" marR="0" lvl="0" indent="0" algn="ctr"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kumimoji="0" lang="en-GB" sz="1050" b="1"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Fairy queen and magic ladybirds. </a:t>
                      </a:r>
                      <a:endParaRPr lang="en-GB" sz="1050" b="1" dirty="0">
                        <a:latin typeface="Cavolini" panose="03000502040302020204" pitchFamily="66" charset="0"/>
                        <a:cs typeface="Cavolini" panose="0300050204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7030A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sng"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Communication</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Use of words (verbal)                             and gestures                                          (non-verbal). </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Development of emotional literacy. </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endParaRPr>
                    </a:p>
                    <a:p>
                      <a:pPr marL="0" indent="0">
                        <a:buFont typeface="Wingdings" panose="05000000000000000000" pitchFamily="2" charset="2"/>
                        <a:buNone/>
                      </a:pPr>
                      <a:r>
                        <a:rPr kumimoji="0" lang="en-GB" sz="1050" b="1"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Telling stories, play acting, reflection. </a:t>
                      </a:r>
                      <a:endParaRPr lang="en-US" sz="1050" b="1" u="none" dirty="0">
                        <a:latin typeface="Cavolini" panose="03000502040302020204" pitchFamily="66" charset="0"/>
                        <a:cs typeface="Cavolini" panose="0300050204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92D05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sng"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Mastery</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Controlling the                              physical environment                           using learned skills.</a:t>
                      </a:r>
                    </a:p>
                    <a:p>
                      <a:pPr marL="0" marR="0" lvl="0" indent="0" algn="l"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endPar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endParaRPr>
                    </a:p>
                    <a:p>
                      <a:pPr marL="0" indent="0" algn="ctr">
                        <a:buFont typeface="Wingdings" panose="05000000000000000000" pitchFamily="2" charset="2"/>
                        <a:buNone/>
                      </a:pPr>
                      <a:r>
                        <a:rPr kumimoji="0" lang="en-GB" sz="1050" b="1"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Digging holes, shelters, den making. </a:t>
                      </a:r>
                      <a:endParaRPr lang="en-US" sz="1050" b="1" u="none" dirty="0">
                        <a:latin typeface="Cavolini" panose="03000502040302020204" pitchFamily="66" charset="0"/>
                        <a:cs typeface="Cavolini" panose="0300050204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FF6600"/>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50" b="0" i="0" u="sng"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Role</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Representation of                               ways of being.</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r>
                        <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Usually relaxed and low-stakes. </a:t>
                      </a:r>
                    </a:p>
                    <a:p>
                      <a:pPr marL="266700" marR="0" lvl="0" indent="-266700" algn="l" defTabSz="914400" rtl="0" eaLnBrk="1" fontAlgn="auto" latinLnBrk="0" hangingPunct="1">
                        <a:lnSpc>
                          <a:spcPct val="100000"/>
                        </a:lnSpc>
                        <a:spcBef>
                          <a:spcPts val="0"/>
                        </a:spcBef>
                        <a:spcAft>
                          <a:spcPts val="0"/>
                        </a:spcAft>
                        <a:buClrTx/>
                        <a:buSzTx/>
                        <a:buFont typeface="Wingdings" panose="05000000000000000000" pitchFamily="2" charset="2"/>
                        <a:buChar char="v"/>
                        <a:tabLst/>
                        <a:defRPr/>
                      </a:pPr>
                      <a:endParaRPr kumimoji="0" lang="en-GB" sz="1050" b="0"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endParaRPr>
                    </a:p>
                    <a:p>
                      <a:pPr marL="0" indent="0" algn="ctr">
                        <a:buFont typeface="Wingdings" panose="05000000000000000000" pitchFamily="2" charset="2"/>
                        <a:buNone/>
                      </a:pPr>
                      <a:r>
                        <a:rPr kumimoji="0" lang="en-GB" sz="1050" b="1" i="0" u="none" strike="noStrike" kern="1200" cap="none" spc="0" normalizeH="0" baseline="0" noProof="0" dirty="0">
                          <a:ln>
                            <a:noFill/>
                          </a:ln>
                          <a:solidFill>
                            <a:prstClr val="black"/>
                          </a:solidFill>
                          <a:effectLst/>
                          <a:uLnTx/>
                          <a:uFillTx/>
                          <a:latin typeface="Cavolini" panose="03000502040302020204" pitchFamily="66" charset="0"/>
                          <a:ea typeface="+mn-ea"/>
                          <a:cs typeface="Cavolini" panose="03000502040302020204" pitchFamily="66" charset="0"/>
                        </a:rPr>
                        <a:t>Every-day activities, brushing teeth, phone.</a:t>
                      </a:r>
                      <a:endParaRPr lang="en-US" sz="1050" b="1" u="none" dirty="0">
                        <a:latin typeface="Cavolini" panose="03000502040302020204" pitchFamily="66" charset="0"/>
                        <a:cs typeface="Cavolini" panose="03000502040302020204" pitchFamily="66"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808000"/>
                    </a:solidFill>
                  </a:tcPr>
                </a:tc>
                <a:extLst>
                  <a:ext uri="{0D108BD9-81ED-4DB2-BD59-A6C34878D82A}">
                    <a16:rowId xmlns:a16="http://schemas.microsoft.com/office/drawing/2014/main" val="1899186771"/>
                  </a:ext>
                </a:extLst>
              </a:tr>
            </a:tbl>
          </a:graphicData>
        </a:graphic>
      </p:graphicFrame>
      <p:pic>
        <p:nvPicPr>
          <p:cNvPr id="10" name="Graphic 9" descr="Bee outline">
            <a:extLst>
              <a:ext uri="{FF2B5EF4-FFF2-40B4-BE49-F238E27FC236}">
                <a16:creationId xmlns:a16="http://schemas.microsoft.com/office/drawing/2014/main" id="{3BDB6500-170C-B783-7617-9B203B968672}"/>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11050905" y="3792368"/>
            <a:ext cx="869021" cy="858196"/>
          </a:xfrm>
          <a:prstGeom prst="rect">
            <a:avLst/>
          </a:prstGeom>
        </p:spPr>
      </p:pic>
      <p:pic>
        <p:nvPicPr>
          <p:cNvPr id="12" name="Graphic 11" descr="Astronaut male outline">
            <a:extLst>
              <a:ext uri="{FF2B5EF4-FFF2-40B4-BE49-F238E27FC236}">
                <a16:creationId xmlns:a16="http://schemas.microsoft.com/office/drawing/2014/main" id="{DE609A12-C13F-C6AE-FC50-AD7AAC3092FC}"/>
              </a:ext>
            </a:extLst>
          </p:cNvPr>
          <p:cNvPicPr>
            <a:picLocks noChangeAspect="1"/>
          </p:cNvPicPr>
          <p:nvPr/>
        </p:nvPicPr>
        <p:blipFill>
          <a:blip r:embed="rId4">
            <a:extLst>
              <a:ext uri="{28A0092B-C50C-407E-A947-70E740481C1C}">
                <a14:useLocalDpi xmlns:a14="http://schemas.microsoft.com/office/drawing/2010/main" val="0"/>
              </a:ext>
              <a:ext uri="{96DAC541-7B7A-43D3-8B79-37D633B846F1}">
                <asvg:svgBlip xmlns:asvg="http://schemas.microsoft.com/office/drawing/2016/SVG/main" r:embed="rId5"/>
              </a:ext>
            </a:extLst>
          </a:blip>
          <a:stretch>
            <a:fillRect/>
          </a:stretch>
        </p:blipFill>
        <p:spPr>
          <a:xfrm>
            <a:off x="11181952" y="2523515"/>
            <a:ext cx="675928" cy="667508"/>
          </a:xfrm>
          <a:prstGeom prst="rect">
            <a:avLst/>
          </a:prstGeom>
        </p:spPr>
      </p:pic>
      <p:pic>
        <p:nvPicPr>
          <p:cNvPr id="18" name="Graphic 17" descr="Paint brush outline">
            <a:extLst>
              <a:ext uri="{FF2B5EF4-FFF2-40B4-BE49-F238E27FC236}">
                <a16:creationId xmlns:a16="http://schemas.microsoft.com/office/drawing/2014/main" id="{11A83D12-D88C-507B-3240-6EA508459FB4}"/>
              </a:ext>
            </a:extLst>
          </p:cNvPr>
          <p:cNvPicPr>
            <a:picLocks noChangeAspect="1"/>
          </p:cNvPicPr>
          <p:nvPr/>
        </p:nvPicPr>
        <p:blipFill>
          <a:blip r:embed="rId6">
            <a:extLst>
              <a:ext uri="{28A0092B-C50C-407E-A947-70E740481C1C}">
                <a14:useLocalDpi xmlns:a14="http://schemas.microsoft.com/office/drawing/2010/main" val="0"/>
              </a:ext>
              <a:ext uri="{96DAC541-7B7A-43D3-8B79-37D633B846F1}">
                <asvg:svgBlip xmlns:asvg="http://schemas.microsoft.com/office/drawing/2016/SVG/main" r:embed="rId7"/>
              </a:ext>
            </a:extLst>
          </a:blip>
          <a:stretch>
            <a:fillRect/>
          </a:stretch>
        </p:blipFill>
        <p:spPr>
          <a:xfrm>
            <a:off x="8416326" y="3896003"/>
            <a:ext cx="574755" cy="567596"/>
          </a:xfrm>
          <a:prstGeom prst="rect">
            <a:avLst/>
          </a:prstGeom>
        </p:spPr>
      </p:pic>
      <p:pic>
        <p:nvPicPr>
          <p:cNvPr id="20" name="Graphic 19" descr="Storytelling outline">
            <a:extLst>
              <a:ext uri="{FF2B5EF4-FFF2-40B4-BE49-F238E27FC236}">
                <a16:creationId xmlns:a16="http://schemas.microsoft.com/office/drawing/2014/main" id="{F583D2B1-AE2D-13D5-DB04-57ADB62FC01E}"/>
              </a:ext>
            </a:extLst>
          </p:cNvPr>
          <p:cNvPicPr>
            <a:picLocks noChangeAspect="1"/>
          </p:cNvPicPr>
          <p:nvPr/>
        </p:nvPicPr>
        <p:blipFill>
          <a:blip r:embed="rId8">
            <a:extLst>
              <a:ext uri="{28A0092B-C50C-407E-A947-70E740481C1C}">
                <a14:useLocalDpi xmlns:a14="http://schemas.microsoft.com/office/drawing/2010/main" val="0"/>
              </a:ext>
              <a:ext uri="{96DAC541-7B7A-43D3-8B79-37D633B846F1}">
                <asvg:svgBlip xmlns:asvg="http://schemas.microsoft.com/office/drawing/2016/SVG/main" r:embed="rId9"/>
              </a:ext>
            </a:extLst>
          </a:blip>
          <a:stretch>
            <a:fillRect/>
          </a:stretch>
        </p:blipFill>
        <p:spPr>
          <a:xfrm>
            <a:off x="8255450" y="2482615"/>
            <a:ext cx="648452" cy="640375"/>
          </a:xfrm>
          <a:prstGeom prst="rect">
            <a:avLst/>
          </a:prstGeom>
        </p:spPr>
      </p:pic>
      <p:pic>
        <p:nvPicPr>
          <p:cNvPr id="22" name="Graphic 21" descr="Binoculars outline">
            <a:extLst>
              <a:ext uri="{FF2B5EF4-FFF2-40B4-BE49-F238E27FC236}">
                <a16:creationId xmlns:a16="http://schemas.microsoft.com/office/drawing/2014/main" id="{25F3271C-0FF3-00E9-1F7A-C2D2D0EDE8BA}"/>
              </a:ext>
            </a:extLst>
          </p:cNvPr>
          <p:cNvPicPr>
            <a:picLocks noChangeAspect="1"/>
          </p:cNvPicPr>
          <p:nvPr/>
        </p:nvPicPr>
        <p:blipFill>
          <a:blip r:embed="rId10">
            <a:extLst>
              <a:ext uri="{28A0092B-C50C-407E-A947-70E740481C1C}">
                <a14:useLocalDpi xmlns:a14="http://schemas.microsoft.com/office/drawing/2010/main" val="0"/>
              </a:ext>
              <a:ext uri="{96DAC541-7B7A-43D3-8B79-37D633B846F1}">
                <asvg:svgBlip xmlns:asvg="http://schemas.microsoft.com/office/drawing/2016/SVG/main" r:embed="rId11"/>
              </a:ext>
            </a:extLst>
          </a:blip>
          <a:stretch>
            <a:fillRect/>
          </a:stretch>
        </p:blipFill>
        <p:spPr>
          <a:xfrm>
            <a:off x="8348229" y="867453"/>
            <a:ext cx="648452" cy="640375"/>
          </a:xfrm>
          <a:prstGeom prst="rect">
            <a:avLst/>
          </a:prstGeom>
        </p:spPr>
      </p:pic>
      <p:pic>
        <p:nvPicPr>
          <p:cNvPr id="24" name="Graphic 23" descr="Tree With Roots outline">
            <a:extLst>
              <a:ext uri="{FF2B5EF4-FFF2-40B4-BE49-F238E27FC236}">
                <a16:creationId xmlns:a16="http://schemas.microsoft.com/office/drawing/2014/main" id="{F00B2217-67A7-62C1-813E-43ADB4FC4994}"/>
              </a:ext>
            </a:extLst>
          </p:cNvPr>
          <p:cNvPicPr>
            <a:picLocks noChangeAspect="1"/>
          </p:cNvPicPr>
          <p:nvPr/>
        </p:nvPicPr>
        <p:blipFill>
          <a:blip r:embed="rId12">
            <a:extLst>
              <a:ext uri="{28A0092B-C50C-407E-A947-70E740481C1C}">
                <a14:useLocalDpi xmlns:a14="http://schemas.microsoft.com/office/drawing/2010/main" val="0"/>
              </a:ext>
              <a:ext uri="{96DAC541-7B7A-43D3-8B79-37D633B846F1}">
                <asvg:svgBlip xmlns:asvg="http://schemas.microsoft.com/office/drawing/2016/SVG/main" r:embed="rId13"/>
              </a:ext>
            </a:extLst>
          </a:blip>
          <a:stretch>
            <a:fillRect/>
          </a:stretch>
        </p:blipFill>
        <p:spPr>
          <a:xfrm>
            <a:off x="5268896" y="3887712"/>
            <a:ext cx="675928" cy="667508"/>
          </a:xfrm>
          <a:prstGeom prst="rect">
            <a:avLst/>
          </a:prstGeom>
        </p:spPr>
      </p:pic>
      <p:pic>
        <p:nvPicPr>
          <p:cNvPr id="26" name="Graphic 25" descr="Chat outline">
            <a:extLst>
              <a:ext uri="{FF2B5EF4-FFF2-40B4-BE49-F238E27FC236}">
                <a16:creationId xmlns:a16="http://schemas.microsoft.com/office/drawing/2014/main" id="{451ACD7D-D51B-7715-7433-2A37CA01B25C}"/>
              </a:ext>
            </a:extLst>
          </p:cNvPr>
          <p:cNvPicPr>
            <a:picLocks noChangeAspect="1"/>
          </p:cNvPicPr>
          <p:nvPr/>
        </p:nvPicPr>
        <p:blipFill>
          <a:blip r:embed="rId14">
            <a:extLst>
              <a:ext uri="{28A0092B-C50C-407E-A947-70E740481C1C}">
                <a14:useLocalDpi xmlns:a14="http://schemas.microsoft.com/office/drawing/2010/main" val="0"/>
              </a:ext>
              <a:ext uri="{96DAC541-7B7A-43D3-8B79-37D633B846F1}">
                <asvg:svgBlip xmlns:asvg="http://schemas.microsoft.com/office/drawing/2016/SVG/main" r:embed="rId15"/>
              </a:ext>
            </a:extLst>
          </a:blip>
          <a:stretch>
            <a:fillRect/>
          </a:stretch>
        </p:blipFill>
        <p:spPr>
          <a:xfrm>
            <a:off x="5172349" y="5151619"/>
            <a:ext cx="869021" cy="858196"/>
          </a:xfrm>
          <a:prstGeom prst="rect">
            <a:avLst/>
          </a:prstGeom>
        </p:spPr>
      </p:pic>
      <p:pic>
        <p:nvPicPr>
          <p:cNvPr id="28" name="Graphic 27" descr="Adhesive Bandage outline">
            <a:extLst>
              <a:ext uri="{FF2B5EF4-FFF2-40B4-BE49-F238E27FC236}">
                <a16:creationId xmlns:a16="http://schemas.microsoft.com/office/drawing/2014/main" id="{A0DE9E23-2C5A-0A2C-7ADF-610729BDDD55}"/>
              </a:ext>
            </a:extLst>
          </p:cNvPr>
          <p:cNvPicPr>
            <a:picLocks noChangeAspect="1"/>
          </p:cNvPicPr>
          <p:nvPr/>
        </p:nvPicPr>
        <p:blipFill>
          <a:blip r:embed="rId16">
            <a:extLst>
              <a:ext uri="{28A0092B-C50C-407E-A947-70E740481C1C}">
                <a14:useLocalDpi xmlns:a14="http://schemas.microsoft.com/office/drawing/2010/main" val="0"/>
              </a:ext>
              <a:ext uri="{96DAC541-7B7A-43D3-8B79-37D633B846F1}">
                <asvg:svgBlip xmlns:asvg="http://schemas.microsoft.com/office/drawing/2016/SVG/main" r:embed="rId17"/>
              </a:ext>
            </a:extLst>
          </a:blip>
          <a:stretch>
            <a:fillRect/>
          </a:stretch>
        </p:blipFill>
        <p:spPr>
          <a:xfrm>
            <a:off x="2499442" y="3862995"/>
            <a:ext cx="581099" cy="573861"/>
          </a:xfrm>
          <a:prstGeom prst="rect">
            <a:avLst/>
          </a:prstGeom>
        </p:spPr>
      </p:pic>
      <p:pic>
        <p:nvPicPr>
          <p:cNvPr id="32" name="Graphic 31" descr="Chess pieces outline">
            <a:extLst>
              <a:ext uri="{FF2B5EF4-FFF2-40B4-BE49-F238E27FC236}">
                <a16:creationId xmlns:a16="http://schemas.microsoft.com/office/drawing/2014/main" id="{3C42B529-A1FD-75CB-7AEF-20ECDC817E97}"/>
              </a:ext>
            </a:extLst>
          </p:cNvPr>
          <p:cNvPicPr>
            <a:picLocks noChangeAspect="1"/>
          </p:cNvPicPr>
          <p:nvPr/>
        </p:nvPicPr>
        <p:blipFill>
          <a:blip r:embed="rId18">
            <a:extLst>
              <a:ext uri="{28A0092B-C50C-407E-A947-70E740481C1C}">
                <a14:useLocalDpi xmlns:a14="http://schemas.microsoft.com/office/drawing/2010/main" val="0"/>
              </a:ext>
              <a:ext uri="{96DAC541-7B7A-43D3-8B79-37D633B846F1}">
                <asvg:svgBlip xmlns:asvg="http://schemas.microsoft.com/office/drawing/2016/SVG/main" r:embed="rId19"/>
              </a:ext>
            </a:extLst>
          </a:blip>
          <a:stretch>
            <a:fillRect/>
          </a:stretch>
        </p:blipFill>
        <p:spPr>
          <a:xfrm>
            <a:off x="2366270" y="2455482"/>
            <a:ext cx="675928" cy="667508"/>
          </a:xfrm>
          <a:prstGeom prst="rect">
            <a:avLst/>
          </a:prstGeom>
        </p:spPr>
      </p:pic>
      <p:pic>
        <p:nvPicPr>
          <p:cNvPr id="34" name="Graphic 33" descr="Crown outline">
            <a:extLst>
              <a:ext uri="{FF2B5EF4-FFF2-40B4-BE49-F238E27FC236}">
                <a16:creationId xmlns:a16="http://schemas.microsoft.com/office/drawing/2014/main" id="{90BB64ED-7003-15E2-4FF4-3170C9CCAAD4}"/>
              </a:ext>
            </a:extLst>
          </p:cNvPr>
          <p:cNvPicPr>
            <a:picLocks noChangeAspect="1"/>
          </p:cNvPicPr>
          <p:nvPr/>
        </p:nvPicPr>
        <p:blipFill>
          <a:blip r:embed="rId20">
            <a:extLst>
              <a:ext uri="{28A0092B-C50C-407E-A947-70E740481C1C}">
                <a14:useLocalDpi xmlns:a14="http://schemas.microsoft.com/office/drawing/2010/main" val="0"/>
              </a:ext>
              <a:ext uri="{96DAC541-7B7A-43D3-8B79-37D633B846F1}">
                <asvg:svgBlip xmlns:asvg="http://schemas.microsoft.com/office/drawing/2016/SVG/main" r:embed="rId21"/>
              </a:ext>
            </a:extLst>
          </a:blip>
          <a:stretch>
            <a:fillRect/>
          </a:stretch>
        </p:blipFill>
        <p:spPr>
          <a:xfrm>
            <a:off x="2382888" y="5210579"/>
            <a:ext cx="675928" cy="667508"/>
          </a:xfrm>
          <a:prstGeom prst="rect">
            <a:avLst/>
          </a:prstGeom>
        </p:spPr>
      </p:pic>
      <p:pic>
        <p:nvPicPr>
          <p:cNvPr id="36" name="Graphic 35" descr="House outline">
            <a:extLst>
              <a:ext uri="{FF2B5EF4-FFF2-40B4-BE49-F238E27FC236}">
                <a16:creationId xmlns:a16="http://schemas.microsoft.com/office/drawing/2014/main" id="{E61C3DB3-4FD3-F403-BBA4-049A2FFF28BE}"/>
              </a:ext>
            </a:extLst>
          </p:cNvPr>
          <p:cNvPicPr>
            <a:picLocks noChangeAspect="1"/>
          </p:cNvPicPr>
          <p:nvPr/>
        </p:nvPicPr>
        <p:blipFill>
          <a:blip r:embed="rId22">
            <a:extLst>
              <a:ext uri="{28A0092B-C50C-407E-A947-70E740481C1C}">
                <a14:useLocalDpi xmlns:a14="http://schemas.microsoft.com/office/drawing/2010/main" val="0"/>
              </a:ext>
              <a:ext uri="{96DAC541-7B7A-43D3-8B79-37D633B846F1}">
                <asvg:svgBlip xmlns:asvg="http://schemas.microsoft.com/office/drawing/2016/SVG/main" r:embed="rId23"/>
              </a:ext>
            </a:extLst>
          </a:blip>
          <a:stretch>
            <a:fillRect/>
          </a:stretch>
        </p:blipFill>
        <p:spPr>
          <a:xfrm>
            <a:off x="5514900" y="867453"/>
            <a:ext cx="581099" cy="573861"/>
          </a:xfrm>
          <a:prstGeom prst="rect">
            <a:avLst/>
          </a:prstGeom>
        </p:spPr>
      </p:pic>
      <p:pic>
        <p:nvPicPr>
          <p:cNvPr id="38" name="Graphic 37" descr="Palette outline">
            <a:extLst>
              <a:ext uri="{FF2B5EF4-FFF2-40B4-BE49-F238E27FC236}">
                <a16:creationId xmlns:a16="http://schemas.microsoft.com/office/drawing/2014/main" id="{0E468D43-7147-13F9-B5D7-48036136BBAA}"/>
              </a:ext>
            </a:extLst>
          </p:cNvPr>
          <p:cNvPicPr>
            <a:picLocks noChangeAspect="1"/>
          </p:cNvPicPr>
          <p:nvPr/>
        </p:nvPicPr>
        <p:blipFill>
          <a:blip r:embed="rId24">
            <a:extLst>
              <a:ext uri="{28A0092B-C50C-407E-A947-70E740481C1C}">
                <a14:useLocalDpi xmlns:a14="http://schemas.microsoft.com/office/drawing/2010/main" val="0"/>
              </a:ext>
              <a:ext uri="{96DAC541-7B7A-43D3-8B79-37D633B846F1}">
                <asvg:svgBlip xmlns:asvg="http://schemas.microsoft.com/office/drawing/2016/SVG/main" r:embed="rId25"/>
              </a:ext>
            </a:extLst>
          </a:blip>
          <a:stretch>
            <a:fillRect/>
          </a:stretch>
        </p:blipFill>
        <p:spPr>
          <a:xfrm>
            <a:off x="5379166" y="2434402"/>
            <a:ext cx="675928" cy="667508"/>
          </a:xfrm>
          <a:prstGeom prst="rect">
            <a:avLst/>
          </a:prstGeom>
        </p:spPr>
      </p:pic>
      <p:pic>
        <p:nvPicPr>
          <p:cNvPr id="40" name="Graphic 39" descr="Tent outline">
            <a:extLst>
              <a:ext uri="{FF2B5EF4-FFF2-40B4-BE49-F238E27FC236}">
                <a16:creationId xmlns:a16="http://schemas.microsoft.com/office/drawing/2014/main" id="{09443F0A-8B00-77CB-F66B-AC06A78C11E6}"/>
              </a:ext>
            </a:extLst>
          </p:cNvPr>
          <p:cNvPicPr>
            <a:picLocks noChangeAspect="1"/>
          </p:cNvPicPr>
          <p:nvPr/>
        </p:nvPicPr>
        <p:blipFill>
          <a:blip r:embed="rId26">
            <a:extLst>
              <a:ext uri="{28A0092B-C50C-407E-A947-70E740481C1C}">
                <a14:useLocalDpi xmlns:a14="http://schemas.microsoft.com/office/drawing/2010/main" val="0"/>
              </a:ext>
              <a:ext uri="{96DAC541-7B7A-43D3-8B79-37D633B846F1}">
                <asvg:svgBlip xmlns:asvg="http://schemas.microsoft.com/office/drawing/2016/SVG/main" r:embed="rId27"/>
              </a:ext>
            </a:extLst>
          </a:blip>
          <a:stretch>
            <a:fillRect/>
          </a:stretch>
        </p:blipFill>
        <p:spPr>
          <a:xfrm>
            <a:off x="8122060" y="5170425"/>
            <a:ext cx="869021" cy="858196"/>
          </a:xfrm>
          <a:prstGeom prst="rect">
            <a:avLst/>
          </a:prstGeom>
        </p:spPr>
      </p:pic>
      <p:pic>
        <p:nvPicPr>
          <p:cNvPr id="42" name="Graphic 41" descr="Acorn outline">
            <a:extLst>
              <a:ext uri="{FF2B5EF4-FFF2-40B4-BE49-F238E27FC236}">
                <a16:creationId xmlns:a16="http://schemas.microsoft.com/office/drawing/2014/main" id="{83402A28-9987-8AFB-3166-28048C1B4C49}"/>
              </a:ext>
            </a:extLst>
          </p:cNvPr>
          <p:cNvPicPr>
            <a:picLocks noChangeAspect="1"/>
          </p:cNvPicPr>
          <p:nvPr/>
        </p:nvPicPr>
        <p:blipFill>
          <a:blip r:embed="rId28">
            <a:extLst>
              <a:ext uri="{28A0092B-C50C-407E-A947-70E740481C1C}">
                <a14:useLocalDpi xmlns:a14="http://schemas.microsoft.com/office/drawing/2010/main" val="0"/>
              </a:ext>
              <a:ext uri="{96DAC541-7B7A-43D3-8B79-37D633B846F1}">
                <asvg:svgBlip xmlns:asvg="http://schemas.microsoft.com/office/drawing/2016/SVG/main" r:embed="rId29"/>
              </a:ext>
            </a:extLst>
          </a:blip>
          <a:stretch>
            <a:fillRect/>
          </a:stretch>
        </p:blipFill>
        <p:spPr>
          <a:xfrm>
            <a:off x="2596858" y="878423"/>
            <a:ext cx="581098" cy="573860"/>
          </a:xfrm>
          <a:prstGeom prst="rect">
            <a:avLst/>
          </a:prstGeom>
        </p:spPr>
      </p:pic>
      <p:pic>
        <p:nvPicPr>
          <p:cNvPr id="44" name="Graphic 43" descr="Bonfire outline">
            <a:extLst>
              <a:ext uri="{FF2B5EF4-FFF2-40B4-BE49-F238E27FC236}">
                <a16:creationId xmlns:a16="http://schemas.microsoft.com/office/drawing/2014/main" id="{B8543CB6-93CD-49B1-9D63-9BCB7B36BE02}"/>
              </a:ext>
            </a:extLst>
          </p:cNvPr>
          <p:cNvPicPr>
            <a:picLocks noChangeAspect="1"/>
          </p:cNvPicPr>
          <p:nvPr/>
        </p:nvPicPr>
        <p:blipFill>
          <a:blip r:embed="rId30">
            <a:extLst>
              <a:ext uri="{28A0092B-C50C-407E-A947-70E740481C1C}">
                <a14:useLocalDpi xmlns:a14="http://schemas.microsoft.com/office/drawing/2010/main" val="0"/>
              </a:ext>
              <a:ext uri="{96DAC541-7B7A-43D3-8B79-37D633B846F1}">
                <asvg:svgBlip xmlns:asvg="http://schemas.microsoft.com/office/drawing/2016/SVG/main" r:embed="rId31"/>
              </a:ext>
            </a:extLst>
          </a:blip>
          <a:stretch>
            <a:fillRect/>
          </a:stretch>
        </p:blipFill>
        <p:spPr>
          <a:xfrm>
            <a:off x="11213051" y="926712"/>
            <a:ext cx="754831" cy="745428"/>
          </a:xfrm>
          <a:prstGeom prst="rect">
            <a:avLst/>
          </a:prstGeom>
        </p:spPr>
      </p:pic>
      <p:pic>
        <p:nvPicPr>
          <p:cNvPr id="47" name="Graphic 46" descr="Telephone outline">
            <a:extLst>
              <a:ext uri="{FF2B5EF4-FFF2-40B4-BE49-F238E27FC236}">
                <a16:creationId xmlns:a16="http://schemas.microsoft.com/office/drawing/2014/main" id="{0082D512-03CE-DB3B-839C-2D07ABE49931}"/>
              </a:ext>
            </a:extLst>
          </p:cNvPr>
          <p:cNvPicPr>
            <a:picLocks noChangeAspect="1"/>
          </p:cNvPicPr>
          <p:nvPr/>
        </p:nvPicPr>
        <p:blipFill>
          <a:blip r:embed="rId32">
            <a:extLst>
              <a:ext uri="{28A0092B-C50C-407E-A947-70E740481C1C}">
                <a14:useLocalDpi xmlns:a14="http://schemas.microsoft.com/office/drawing/2010/main" val="0"/>
              </a:ext>
              <a:ext uri="{96DAC541-7B7A-43D3-8B79-37D633B846F1}">
                <asvg:svgBlip xmlns:asvg="http://schemas.microsoft.com/office/drawing/2016/SVG/main" r:embed="rId33"/>
              </a:ext>
            </a:extLst>
          </a:blip>
          <a:stretch>
            <a:fillRect/>
          </a:stretch>
        </p:blipFill>
        <p:spPr>
          <a:xfrm>
            <a:off x="11183748" y="5170425"/>
            <a:ext cx="675928" cy="667508"/>
          </a:xfrm>
          <a:prstGeom prst="rect">
            <a:avLst/>
          </a:prstGeom>
        </p:spPr>
      </p:pic>
    </p:spTree>
    <p:extLst>
      <p:ext uri="{BB962C8B-B14F-4D97-AF65-F5344CB8AC3E}">
        <p14:creationId xmlns:p14="http://schemas.microsoft.com/office/powerpoint/2010/main" val="87407337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121418C-FD42-48E0-6A2C-7E30919F9D75}"/>
              </a:ext>
            </a:extLst>
          </p:cNvPr>
          <p:cNvGrpSpPr/>
          <p:nvPr/>
        </p:nvGrpSpPr>
        <p:grpSpPr>
          <a:xfrm>
            <a:off x="1358552" y="139567"/>
            <a:ext cx="8994363" cy="892552"/>
            <a:chOff x="3594454" y="124050"/>
            <a:chExt cx="3747609" cy="714961"/>
          </a:xfrm>
        </p:grpSpPr>
        <p:sp>
          <p:nvSpPr>
            <p:cNvPr id="3" name="Rectangle 2">
              <a:extLst>
                <a:ext uri="{FF2B5EF4-FFF2-40B4-BE49-F238E27FC236}">
                  <a16:creationId xmlns:a16="http://schemas.microsoft.com/office/drawing/2014/main" id="{73250331-4865-521C-6B61-AD4A8D1A2549}"/>
                </a:ext>
              </a:extLst>
            </p:cNvPr>
            <p:cNvSpPr/>
            <p:nvPr/>
          </p:nvSpPr>
          <p:spPr>
            <a:xfrm>
              <a:off x="3651016" y="143441"/>
              <a:ext cx="3567250" cy="616628"/>
            </a:xfrm>
            <a:prstGeom prst="rect">
              <a:avLst/>
            </a:prstGeom>
            <a:ln w="57150">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4" name="TextBox 3">
              <a:extLst>
                <a:ext uri="{FF2B5EF4-FFF2-40B4-BE49-F238E27FC236}">
                  <a16:creationId xmlns:a16="http://schemas.microsoft.com/office/drawing/2014/main" id="{E15B1DA4-1729-F953-AE8D-063C803FAC9B}"/>
                </a:ext>
              </a:extLst>
            </p:cNvPr>
            <p:cNvSpPr txBox="1"/>
            <p:nvPr/>
          </p:nvSpPr>
          <p:spPr>
            <a:xfrm>
              <a:off x="3594454" y="124050"/>
              <a:ext cx="3747609" cy="714961"/>
            </a:xfrm>
            <a:prstGeom prst="rect">
              <a:avLst/>
            </a:prstGeom>
            <a:noFill/>
            <a:ln>
              <a:noFill/>
            </a:ln>
          </p:spPr>
          <p:txBody>
            <a:bodyPr wrap="square" lIns="91440" tIns="45720" rIns="91440" bIns="45720" rtlCol="0" anchor="t">
              <a:spAutoFit/>
            </a:bodyPr>
            <a:lstStyle/>
            <a:p>
              <a:pPr algn="ctr"/>
              <a:r>
                <a:rPr lang="en-US" sz="2800" b="1" dirty="0">
                  <a:latin typeface="Cavolini" panose="03000502040302020204" pitchFamily="66" charset="0"/>
                  <a:cs typeface="Cavolini" panose="03000502040302020204" pitchFamily="66" charset="0"/>
                </a:rPr>
                <a:t>Forest School Skills – EYFS</a:t>
              </a:r>
              <a:br>
                <a:rPr lang="en-US" sz="2800" b="1" dirty="0">
                  <a:cs typeface="Times New Roman"/>
                </a:rPr>
              </a:br>
              <a:r>
                <a:rPr lang="en-GB" sz="1200" dirty="0">
                  <a:latin typeface="Cavolini" panose="03000502040302020204" pitchFamily="66" charset="0"/>
                  <a:cs typeface="Cavolini" panose="03000502040302020204" pitchFamily="66" charset="0"/>
                </a:rPr>
                <a:t>Reception</a:t>
              </a:r>
              <a:r>
                <a:rPr lang="en-US" sz="1200" dirty="0">
                  <a:latin typeface="Cavolini" panose="03000502040302020204" pitchFamily="66" charset="0"/>
                  <a:cs typeface="Cavolini" panose="03000502040302020204" pitchFamily="66" charset="0"/>
                </a:rPr>
                <a:t> children will explore using the ELG to direct observations and reflection. We aim to end the year with children dressing independently. </a:t>
              </a:r>
              <a:endParaRPr lang="en-GB" sz="1200" dirty="0">
                <a:latin typeface="Cavolini" panose="03000502040302020204" pitchFamily="66" charset="0"/>
                <a:cs typeface="Cavolini" panose="03000502040302020204" pitchFamily="66" charset="0"/>
              </a:endParaRPr>
            </a:p>
          </p:txBody>
        </p:sp>
      </p:grpSp>
      <p:grpSp>
        <p:nvGrpSpPr>
          <p:cNvPr id="32" name="Group 31">
            <a:extLst>
              <a:ext uri="{FF2B5EF4-FFF2-40B4-BE49-F238E27FC236}">
                <a16:creationId xmlns:a16="http://schemas.microsoft.com/office/drawing/2014/main" id="{FB1F130A-6EB5-B22A-A004-9E9DA22BF43C}"/>
              </a:ext>
            </a:extLst>
          </p:cNvPr>
          <p:cNvGrpSpPr/>
          <p:nvPr/>
        </p:nvGrpSpPr>
        <p:grpSpPr>
          <a:xfrm>
            <a:off x="342166" y="1185428"/>
            <a:ext cx="11563589" cy="3968070"/>
            <a:chOff x="342166" y="1277798"/>
            <a:chExt cx="11563589" cy="3875866"/>
          </a:xfrm>
        </p:grpSpPr>
        <p:sp>
          <p:nvSpPr>
            <p:cNvPr id="28" name="Rectangle 27">
              <a:extLst>
                <a:ext uri="{FF2B5EF4-FFF2-40B4-BE49-F238E27FC236}">
                  <a16:creationId xmlns:a16="http://schemas.microsoft.com/office/drawing/2014/main" id="{0DF51219-C05B-8E80-1ED2-EDCC8568DB15}"/>
                </a:ext>
              </a:extLst>
            </p:cNvPr>
            <p:cNvSpPr/>
            <p:nvPr/>
          </p:nvSpPr>
          <p:spPr>
            <a:xfrm>
              <a:off x="8123453" y="3290604"/>
              <a:ext cx="3782302" cy="1863060"/>
            </a:xfrm>
            <a:prstGeom prst="rect">
              <a:avLst/>
            </a:prstGeom>
            <a:solidFill>
              <a:srgbClr val="CC0000"/>
            </a:solidFill>
            <a:ln w="57150">
              <a:solidFill>
                <a:srgbClr val="800000"/>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20" name="Rectangle 19">
              <a:extLst>
                <a:ext uri="{FF2B5EF4-FFF2-40B4-BE49-F238E27FC236}">
                  <a16:creationId xmlns:a16="http://schemas.microsoft.com/office/drawing/2014/main" id="{233E7B0B-E4A2-CD13-FB52-0C945FA85079}"/>
                </a:ext>
              </a:extLst>
            </p:cNvPr>
            <p:cNvSpPr/>
            <p:nvPr/>
          </p:nvSpPr>
          <p:spPr>
            <a:xfrm>
              <a:off x="4236574" y="3290604"/>
              <a:ext cx="3782302" cy="1863060"/>
            </a:xfrm>
            <a:prstGeom prst="rect">
              <a:avLst/>
            </a:prstGeom>
            <a:solidFill>
              <a:srgbClr val="990099"/>
            </a:solidFill>
            <a:ln w="57150">
              <a:solidFill>
                <a:srgbClr val="660066"/>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11" name="Rectangle 10">
              <a:extLst>
                <a:ext uri="{FF2B5EF4-FFF2-40B4-BE49-F238E27FC236}">
                  <a16:creationId xmlns:a16="http://schemas.microsoft.com/office/drawing/2014/main" id="{1733BCF3-0FD5-98A0-ED62-2F31FBF6457E}"/>
                </a:ext>
              </a:extLst>
            </p:cNvPr>
            <p:cNvSpPr/>
            <p:nvPr/>
          </p:nvSpPr>
          <p:spPr>
            <a:xfrm>
              <a:off x="342166" y="3290604"/>
              <a:ext cx="3782302" cy="1863060"/>
            </a:xfrm>
            <a:prstGeom prst="rect">
              <a:avLst/>
            </a:prstGeom>
            <a:solidFill>
              <a:schemeClr val="accent2"/>
            </a:solidFill>
            <a:ln w="57150">
              <a:solidFill>
                <a:schemeClr val="accent2">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24" name="Rectangle 23">
              <a:extLst>
                <a:ext uri="{FF2B5EF4-FFF2-40B4-BE49-F238E27FC236}">
                  <a16:creationId xmlns:a16="http://schemas.microsoft.com/office/drawing/2014/main" id="{2D196083-1401-84B8-B06A-A54963A2D439}"/>
                </a:ext>
              </a:extLst>
            </p:cNvPr>
            <p:cNvSpPr/>
            <p:nvPr/>
          </p:nvSpPr>
          <p:spPr>
            <a:xfrm>
              <a:off x="8123453" y="1277798"/>
              <a:ext cx="3782302" cy="1863060"/>
            </a:xfrm>
            <a:prstGeom prst="rect">
              <a:avLst/>
            </a:prstGeom>
            <a:solidFill>
              <a:schemeClr val="accent4"/>
            </a:solidFill>
            <a:ln w="57150">
              <a:solidFill>
                <a:schemeClr val="accent4">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16" name="Rectangle 15">
              <a:extLst>
                <a:ext uri="{FF2B5EF4-FFF2-40B4-BE49-F238E27FC236}">
                  <a16:creationId xmlns:a16="http://schemas.microsoft.com/office/drawing/2014/main" id="{B6196C26-B162-A8E4-AEF9-12C56B20DAF3}"/>
                </a:ext>
              </a:extLst>
            </p:cNvPr>
            <p:cNvSpPr/>
            <p:nvPr/>
          </p:nvSpPr>
          <p:spPr>
            <a:xfrm>
              <a:off x="4236574" y="1277798"/>
              <a:ext cx="3782302" cy="1863060"/>
            </a:xfrm>
            <a:prstGeom prst="rect">
              <a:avLst/>
            </a:prstGeom>
            <a:solidFill>
              <a:schemeClr val="accent5"/>
            </a:solidFill>
            <a:ln w="57150">
              <a:solidFill>
                <a:schemeClr val="accent5">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74" name="Rectangle 73">
              <a:extLst>
                <a:ext uri="{FF2B5EF4-FFF2-40B4-BE49-F238E27FC236}">
                  <a16:creationId xmlns:a16="http://schemas.microsoft.com/office/drawing/2014/main" id="{83CF4DFD-04CB-404D-3D2A-14EA3187150D}"/>
                </a:ext>
              </a:extLst>
            </p:cNvPr>
            <p:cNvSpPr/>
            <p:nvPr/>
          </p:nvSpPr>
          <p:spPr>
            <a:xfrm>
              <a:off x="342166" y="1277798"/>
              <a:ext cx="3782302" cy="1863060"/>
            </a:xfrm>
            <a:prstGeom prst="rect">
              <a:avLst/>
            </a:prstGeom>
            <a:solidFill>
              <a:schemeClr val="accent6"/>
            </a:solidFill>
            <a:ln w="57150">
              <a:solidFill>
                <a:schemeClr val="accent6">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92" name="TextBox 91">
              <a:extLst>
                <a:ext uri="{FF2B5EF4-FFF2-40B4-BE49-F238E27FC236}">
                  <a16:creationId xmlns:a16="http://schemas.microsoft.com/office/drawing/2014/main" id="{2D33D33C-D067-F9A7-8E20-13DC2A3039EB}"/>
                </a:ext>
              </a:extLst>
            </p:cNvPr>
            <p:cNvSpPr txBox="1"/>
            <p:nvPr/>
          </p:nvSpPr>
          <p:spPr>
            <a:xfrm>
              <a:off x="370764" y="1347913"/>
              <a:ext cx="3689585" cy="1661993"/>
            </a:xfrm>
            <a:prstGeom prst="rect">
              <a:avLst/>
            </a:prstGeom>
            <a:noFill/>
            <a:ln>
              <a:noFill/>
            </a:ln>
          </p:spPr>
          <p:txBody>
            <a:bodyPr wrap="square">
              <a:spAutoFit/>
            </a:bodyPr>
            <a:lstStyle/>
            <a:p>
              <a:pPr algn="ctr"/>
              <a:r>
                <a:rPr lang="en-US" b="1" u="sng" dirty="0">
                  <a:latin typeface="Cavolini" panose="020B0502040204020203" pitchFamily="66" charset="0"/>
                  <a:cs typeface="Cavolini" panose="020B0502040204020203" pitchFamily="66" charset="0"/>
                </a:rPr>
                <a:t>Exploration and play</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Introduce to rules and boundaries.</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Promotion of free exploration.</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Promotion of independent. learning opportunities/skills.</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Be able to play a range of forest themed games.</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Investigate the natural world. </a:t>
              </a:r>
            </a:p>
          </p:txBody>
        </p:sp>
        <p:sp>
          <p:nvSpPr>
            <p:cNvPr id="14" name="TextBox 13">
              <a:extLst>
                <a:ext uri="{FF2B5EF4-FFF2-40B4-BE49-F238E27FC236}">
                  <a16:creationId xmlns:a16="http://schemas.microsoft.com/office/drawing/2014/main" id="{B6C9C194-1FAF-C938-8A0D-D17F04EDC521}"/>
                </a:ext>
              </a:extLst>
            </p:cNvPr>
            <p:cNvSpPr txBox="1"/>
            <p:nvPr/>
          </p:nvSpPr>
          <p:spPr>
            <a:xfrm>
              <a:off x="370764" y="3344748"/>
              <a:ext cx="3689585" cy="1713562"/>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Using tools / knot work.</a:t>
              </a:r>
            </a:p>
            <a:p>
              <a:pPr marL="285750" indent="-285750">
                <a:buFont typeface="Arial" panose="020B0604020202020204" pitchFamily="34" charset="0"/>
                <a:buChar char="•"/>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Introduction to tools </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peelers for whittling (if ready).</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trowels and forks for planting.</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small hammers.</a:t>
              </a:r>
              <a:endParaRPr lang="en-US" sz="1200" dirty="0">
                <a:solidFill>
                  <a:prstClr val="black"/>
                </a:solidFill>
                <a:latin typeface="Cavolini" panose="020B0502040204020203" pitchFamily="66" charset="0"/>
                <a:cs typeface="Cavolini" panose="020B0502040204020203" pitchFamily="66" charset="0"/>
              </a:endParaRPr>
            </a:p>
            <a:p>
              <a:pPr marL="285750" indent="-285750">
                <a:buFont typeface="Arial" panose="020B0604020202020204" pitchFamily="34" charset="0"/>
                <a:buChar char="•"/>
                <a:defRPr/>
              </a:pPr>
              <a:r>
                <a:rPr lang="en-US" sz="1200" dirty="0">
                  <a:solidFill>
                    <a:prstClr val="black"/>
                  </a:solidFill>
                  <a:latin typeface="Cavolini" panose="020B0502040204020203" pitchFamily="66" charset="0"/>
                  <a:cs typeface="Cavolini" panose="020B0502040204020203" pitchFamily="66" charset="0"/>
                </a:rPr>
                <a:t>Wrapping string around a twig. </a:t>
              </a:r>
            </a:p>
            <a:p>
              <a:pPr marL="285750" indent="-285750">
                <a:buFont typeface="Arial" panose="020B0604020202020204" pitchFamily="34" charset="0"/>
                <a:buChar char="•"/>
                <a:defRPr/>
              </a:pPr>
              <a:r>
                <a:rPr lang="en-US" sz="1200" dirty="0">
                  <a:solidFill>
                    <a:prstClr val="black"/>
                  </a:solidFill>
                  <a:latin typeface="Cavolini" panose="020B0502040204020203" pitchFamily="66" charset="0"/>
                  <a:cs typeface="Cavolini" panose="020B0502040204020203" pitchFamily="66" charset="0"/>
                </a:rPr>
                <a:t>Threading leaves.</a:t>
              </a:r>
              <a:endParaRPr lang="en-GB" sz="1200" dirty="0">
                <a:latin typeface="Cavolini" panose="020B0502040204020203" pitchFamily="66" charset="0"/>
                <a:cs typeface="Cavolini" panose="020B0502040204020203" pitchFamily="66"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1" u="sng" dirty="0">
                <a:latin typeface="Cavolini" panose="020B0502040204020203" pitchFamily="66" charset="0"/>
                <a:cs typeface="Cavolini" panose="020B0502040204020203" pitchFamily="66" charset="0"/>
              </a:endParaRPr>
            </a:p>
          </p:txBody>
        </p:sp>
        <p:sp>
          <p:nvSpPr>
            <p:cNvPr id="18" name="TextBox 17">
              <a:extLst>
                <a:ext uri="{FF2B5EF4-FFF2-40B4-BE49-F238E27FC236}">
                  <a16:creationId xmlns:a16="http://schemas.microsoft.com/office/drawing/2014/main" id="{4C7E4F86-FB0D-BD02-91B3-2600353D3B11}"/>
                </a:ext>
              </a:extLst>
            </p:cNvPr>
            <p:cNvSpPr txBox="1"/>
            <p:nvPr/>
          </p:nvSpPr>
          <p:spPr>
            <a:xfrm>
              <a:off x="4265172" y="1331942"/>
              <a:ext cx="3689585" cy="2292935"/>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Navigation</a:t>
              </a:r>
            </a:p>
            <a:p>
              <a:pPr marL="285750" indent="-285750">
                <a:buFont typeface="Arial" panose="020B0604020202020204" pitchFamily="34" charset="0"/>
                <a:buChar char="•"/>
              </a:pPr>
              <a:r>
                <a:rPr lang="en-US" sz="1200" b="0" i="0" u="none" strike="noStrike" baseline="0" dirty="0">
                  <a:solidFill>
                    <a:srgbClr val="000000"/>
                  </a:solidFill>
                  <a:latin typeface="Cavolini" panose="03000502040302020204" pitchFamily="66" charset="0"/>
                  <a:cs typeface="Cavolini" panose="03000502040302020204" pitchFamily="66" charset="0"/>
                </a:rPr>
                <a:t>Follow rules and boundaries, specifically when accessing the pond.</a:t>
              </a:r>
            </a:p>
            <a:p>
              <a:pPr marL="285750" indent="-285750">
                <a:buFont typeface="Arial" panose="020B0604020202020204" pitchFamily="34" charset="0"/>
                <a:buChar char="•"/>
              </a:pPr>
              <a:r>
                <a:rPr lang="en-US" sz="1200" b="0" i="0" u="none" strike="noStrike" baseline="0" dirty="0">
                  <a:solidFill>
                    <a:srgbClr val="000000"/>
                  </a:solidFill>
                  <a:latin typeface="Cavolini" panose="03000502040302020204" pitchFamily="66" charset="0"/>
                  <a:cs typeface="Cavolini" panose="03000502040302020204" pitchFamily="66" charset="0"/>
                </a:rPr>
                <a:t>Promote free exploration and investigation.</a:t>
              </a:r>
            </a:p>
            <a:p>
              <a:pPr marL="285750" indent="-285750">
                <a:buFont typeface="Arial" panose="020B0604020202020204" pitchFamily="34" charset="0"/>
                <a:buChar char="•"/>
              </a:pPr>
              <a:r>
                <a:rPr lang="en-GB" sz="1200" b="0" i="0" u="none" strike="noStrike" baseline="0" dirty="0">
                  <a:solidFill>
                    <a:srgbClr val="000000"/>
                  </a:solidFill>
                  <a:latin typeface="Cavolini" panose="03000502040302020204" pitchFamily="66" charset="0"/>
                  <a:cs typeface="Cavolini" panose="03000502040302020204" pitchFamily="66" charset="0"/>
                </a:rPr>
                <a:t>Use positional language.</a:t>
              </a:r>
              <a:br>
                <a:rPr lang="en-GB" sz="1200" b="0" i="0" u="none" strike="noStrike" baseline="0" dirty="0">
                  <a:solidFill>
                    <a:srgbClr val="000000"/>
                  </a:solidFill>
                  <a:latin typeface="Cavolini" panose="03000502040302020204" pitchFamily="66" charset="0"/>
                  <a:cs typeface="Cavolini" panose="03000502040302020204" pitchFamily="66" charset="0"/>
                </a:rPr>
              </a:br>
              <a:r>
                <a:rPr lang="en-GB" sz="1100" b="0" i="0" u="none" strike="noStrike" baseline="0" dirty="0">
                  <a:solidFill>
                    <a:srgbClr val="000000"/>
                  </a:solidFill>
                  <a:latin typeface="Cavolini" panose="03000502040302020204" pitchFamily="66" charset="0"/>
                  <a:cs typeface="Cavolini" panose="03000502040302020204" pitchFamily="66" charset="0"/>
                </a:rPr>
                <a:t>next to, between, behind, under, in-front, over, high, on top, up, in on, first, second, third, fourth.</a:t>
              </a:r>
            </a:p>
            <a:p>
              <a:r>
                <a:rPr lang="en-GB" sz="1200" b="0" i="0" u="none" strike="noStrike" baseline="0" dirty="0">
                  <a:solidFill>
                    <a:srgbClr val="000000"/>
                  </a:solidFill>
                  <a:latin typeface="Cavolini" panose="03000502040302020204" pitchFamily="66" charset="0"/>
                  <a:cs typeface="Cavolini" panose="03000502040302020204" pitchFamily="66" charset="0"/>
                </a:rPr>
                <a:t>  </a:t>
              </a:r>
              <a:r>
                <a:rPr lang="en-GB" sz="1800" b="0" i="0" u="none" strike="noStrike" baseline="0" dirty="0">
                  <a:solidFill>
                    <a:srgbClr val="000000"/>
                  </a:solidFill>
                  <a:latin typeface="Calibri" panose="020F0502020204030204" pitchFamily="34" charset="0"/>
                </a:rPr>
                <a:t>	</a:t>
              </a:r>
            </a:p>
            <a:p>
              <a:endParaRPr lang="en-GB" sz="1400" dirty="0">
                <a:latin typeface="Cavolini" panose="020B0502040204020203" pitchFamily="66" charset="0"/>
                <a:cs typeface="Cavolini" panose="020B0502040204020203" pitchFamily="66" charset="0"/>
              </a:endParaRPr>
            </a:p>
          </p:txBody>
        </p:sp>
        <p:sp>
          <p:nvSpPr>
            <p:cNvPr id="22" name="TextBox 21">
              <a:extLst>
                <a:ext uri="{FF2B5EF4-FFF2-40B4-BE49-F238E27FC236}">
                  <a16:creationId xmlns:a16="http://schemas.microsoft.com/office/drawing/2014/main" id="{CE293EA3-3244-8036-2DB9-0832F1B3ADD4}"/>
                </a:ext>
              </a:extLst>
            </p:cNvPr>
            <p:cNvSpPr txBox="1"/>
            <p:nvPr/>
          </p:nvSpPr>
          <p:spPr>
            <a:xfrm>
              <a:off x="4265172" y="3344749"/>
              <a:ext cx="3689585" cy="1262625"/>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Flora and Fauna.</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Show awareness of risk – brambles/nettles/water.</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Know that trees and plants are different.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Identify the petals of flowers.</a:t>
              </a:r>
            </a:p>
          </p:txBody>
        </p:sp>
        <p:sp>
          <p:nvSpPr>
            <p:cNvPr id="26" name="TextBox 25">
              <a:extLst>
                <a:ext uri="{FF2B5EF4-FFF2-40B4-BE49-F238E27FC236}">
                  <a16:creationId xmlns:a16="http://schemas.microsoft.com/office/drawing/2014/main" id="{D9576E56-031A-041E-82D2-B8C6CF05BD6D}"/>
                </a:ext>
              </a:extLst>
            </p:cNvPr>
            <p:cNvSpPr txBox="1"/>
            <p:nvPr/>
          </p:nvSpPr>
          <p:spPr>
            <a:xfrm>
              <a:off x="8152051" y="1331942"/>
              <a:ext cx="3689585" cy="1262625"/>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Shelter building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Introduction to basic shelter building.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Mini den building for small animals.</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Three Little Pigs</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a:t>
              </a:r>
              <a:r>
                <a:rPr lang="en-US" sz="1200" dirty="0">
                  <a:solidFill>
                    <a:prstClr val="black"/>
                  </a:solidFill>
                  <a:latin typeface="Cavolini" panose="020B0502040204020203" pitchFamily="66" charset="0"/>
                  <a:cs typeface="Cavolini" panose="020B0502040204020203" pitchFamily="66" charset="0"/>
                </a:rPr>
                <a:t>Goldilocks</a:t>
              </a:r>
              <a:br>
                <a:rPr lang="en-US" sz="1200" dirty="0">
                  <a:solidFill>
                    <a:prstClr val="black"/>
                  </a:solidFill>
                  <a:latin typeface="Cavolini" panose="020B0502040204020203" pitchFamily="66" charset="0"/>
                  <a:cs typeface="Cavolini" panose="020B0502040204020203" pitchFamily="66" charset="0"/>
                </a:rPr>
              </a:br>
              <a:r>
                <a:rPr lang="en-US" sz="1200" dirty="0">
                  <a:solidFill>
                    <a:prstClr val="black"/>
                  </a:solidFill>
                  <a:latin typeface="Cavolini" panose="020B0502040204020203" pitchFamily="66" charset="0"/>
                  <a:cs typeface="Cavolini" panose="020B0502040204020203" pitchFamily="66" charset="0"/>
                </a:rPr>
                <a:t>- </a:t>
              </a: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Little Red Riding Hood</a:t>
              </a:r>
            </a:p>
          </p:txBody>
        </p:sp>
        <p:sp>
          <p:nvSpPr>
            <p:cNvPr id="30" name="TextBox 29">
              <a:extLst>
                <a:ext uri="{FF2B5EF4-FFF2-40B4-BE49-F238E27FC236}">
                  <a16:creationId xmlns:a16="http://schemas.microsoft.com/office/drawing/2014/main" id="{62507CCC-E174-F438-0ACF-94A021B02A77}"/>
                </a:ext>
              </a:extLst>
            </p:cNvPr>
            <p:cNvSpPr txBox="1"/>
            <p:nvPr/>
          </p:nvSpPr>
          <p:spPr>
            <a:xfrm>
              <a:off x="8152051" y="3344748"/>
              <a:ext cx="3689585" cy="1292662"/>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Campfire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Observe and talk about fire lighting procedures, begin to contribute by selecting fuel.</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Safety procedures – fire safety.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avolini" panose="020B0502040204020203" pitchFamily="66" charset="0"/>
                  <a:cs typeface="Cavolini" panose="020B0502040204020203" pitchFamily="66" charset="0"/>
                </a:rPr>
                <a:t>Understand fire safety and its risks</a:t>
              </a:r>
              <a:endParaRPr lang="en-GB" sz="1200" dirty="0">
                <a:latin typeface="Cavolini" panose="020B0502040204020203" pitchFamily="66" charset="0"/>
                <a:cs typeface="Cavolini" panose="020B0502040204020203" pitchFamily="66" charset="0"/>
              </a:endParaRPr>
            </a:p>
          </p:txBody>
        </p:sp>
      </p:grpSp>
    </p:spTree>
    <p:extLst>
      <p:ext uri="{BB962C8B-B14F-4D97-AF65-F5344CB8AC3E}">
        <p14:creationId xmlns:p14="http://schemas.microsoft.com/office/powerpoint/2010/main" val="245784219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121418C-FD42-48E0-6A2C-7E30919F9D75}"/>
              </a:ext>
            </a:extLst>
          </p:cNvPr>
          <p:cNvGrpSpPr/>
          <p:nvPr/>
        </p:nvGrpSpPr>
        <p:grpSpPr>
          <a:xfrm>
            <a:off x="1277868" y="163775"/>
            <a:ext cx="8994363" cy="769794"/>
            <a:chOff x="3560836" y="143441"/>
            <a:chExt cx="3747609" cy="616628"/>
          </a:xfrm>
        </p:grpSpPr>
        <p:sp>
          <p:nvSpPr>
            <p:cNvPr id="3" name="Rectangle 2">
              <a:extLst>
                <a:ext uri="{FF2B5EF4-FFF2-40B4-BE49-F238E27FC236}">
                  <a16:creationId xmlns:a16="http://schemas.microsoft.com/office/drawing/2014/main" id="{73250331-4865-521C-6B61-AD4A8D1A2549}"/>
                </a:ext>
              </a:extLst>
            </p:cNvPr>
            <p:cNvSpPr/>
            <p:nvPr/>
          </p:nvSpPr>
          <p:spPr>
            <a:xfrm>
              <a:off x="3651016" y="143441"/>
              <a:ext cx="3567250" cy="616628"/>
            </a:xfrm>
            <a:prstGeom prst="rect">
              <a:avLst/>
            </a:prstGeom>
            <a:ln w="57150">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4" name="TextBox 3">
              <a:extLst>
                <a:ext uri="{FF2B5EF4-FFF2-40B4-BE49-F238E27FC236}">
                  <a16:creationId xmlns:a16="http://schemas.microsoft.com/office/drawing/2014/main" id="{E15B1DA4-1729-F953-AE8D-063C803FAC9B}"/>
                </a:ext>
              </a:extLst>
            </p:cNvPr>
            <p:cNvSpPr txBox="1"/>
            <p:nvPr/>
          </p:nvSpPr>
          <p:spPr>
            <a:xfrm>
              <a:off x="3560836" y="252982"/>
              <a:ext cx="3747609" cy="419115"/>
            </a:xfrm>
            <a:prstGeom prst="rect">
              <a:avLst/>
            </a:prstGeom>
            <a:noFill/>
            <a:ln>
              <a:noFill/>
            </a:ln>
          </p:spPr>
          <p:txBody>
            <a:bodyPr wrap="square" lIns="91440" tIns="45720" rIns="91440" bIns="45720" rtlCol="0" anchor="t">
              <a:spAutoFit/>
            </a:bodyPr>
            <a:lstStyle/>
            <a:p>
              <a:pPr algn="ctr"/>
              <a:r>
                <a:rPr lang="en-US" sz="2800" b="1" dirty="0">
                  <a:latin typeface="Cavolini" panose="03000502040302020204" pitchFamily="66" charset="0"/>
                  <a:cs typeface="Cavolini" panose="03000502040302020204" pitchFamily="66" charset="0"/>
                </a:rPr>
                <a:t>Forest School Skills – Year 1</a:t>
              </a:r>
              <a:endParaRPr lang="en-GB" sz="1200" dirty="0">
                <a:latin typeface="Cavolini" panose="03000502040302020204" pitchFamily="66" charset="0"/>
                <a:cs typeface="Cavolini" panose="03000502040302020204" pitchFamily="66" charset="0"/>
              </a:endParaRPr>
            </a:p>
          </p:txBody>
        </p:sp>
      </p:grpSp>
      <p:grpSp>
        <p:nvGrpSpPr>
          <p:cNvPr id="7" name="Group 6">
            <a:extLst>
              <a:ext uri="{FF2B5EF4-FFF2-40B4-BE49-F238E27FC236}">
                <a16:creationId xmlns:a16="http://schemas.microsoft.com/office/drawing/2014/main" id="{3869CCAD-5F9B-12F8-C5B0-F8A9BDA2ED62}"/>
              </a:ext>
            </a:extLst>
          </p:cNvPr>
          <p:cNvGrpSpPr/>
          <p:nvPr/>
        </p:nvGrpSpPr>
        <p:grpSpPr>
          <a:xfrm>
            <a:off x="342166" y="1070319"/>
            <a:ext cx="11563589" cy="4116389"/>
            <a:chOff x="342166" y="1277798"/>
            <a:chExt cx="11563589" cy="3907587"/>
          </a:xfrm>
        </p:grpSpPr>
        <p:sp>
          <p:nvSpPr>
            <p:cNvPr id="28" name="Rectangle 27">
              <a:extLst>
                <a:ext uri="{FF2B5EF4-FFF2-40B4-BE49-F238E27FC236}">
                  <a16:creationId xmlns:a16="http://schemas.microsoft.com/office/drawing/2014/main" id="{0DF51219-C05B-8E80-1ED2-EDCC8568DB15}"/>
                </a:ext>
              </a:extLst>
            </p:cNvPr>
            <p:cNvSpPr/>
            <p:nvPr/>
          </p:nvSpPr>
          <p:spPr>
            <a:xfrm>
              <a:off x="8123453" y="3290604"/>
              <a:ext cx="3782302" cy="1863060"/>
            </a:xfrm>
            <a:prstGeom prst="rect">
              <a:avLst/>
            </a:prstGeom>
            <a:solidFill>
              <a:srgbClr val="CC0000"/>
            </a:solidFill>
            <a:ln w="57150">
              <a:solidFill>
                <a:srgbClr val="800000"/>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20" name="Rectangle 19">
              <a:extLst>
                <a:ext uri="{FF2B5EF4-FFF2-40B4-BE49-F238E27FC236}">
                  <a16:creationId xmlns:a16="http://schemas.microsoft.com/office/drawing/2014/main" id="{233E7B0B-E4A2-CD13-FB52-0C945FA85079}"/>
                </a:ext>
              </a:extLst>
            </p:cNvPr>
            <p:cNvSpPr/>
            <p:nvPr/>
          </p:nvSpPr>
          <p:spPr>
            <a:xfrm>
              <a:off x="4236574" y="3290604"/>
              <a:ext cx="3782302" cy="1863060"/>
            </a:xfrm>
            <a:prstGeom prst="rect">
              <a:avLst/>
            </a:prstGeom>
            <a:solidFill>
              <a:srgbClr val="990099"/>
            </a:solidFill>
            <a:ln w="57150">
              <a:solidFill>
                <a:srgbClr val="660066"/>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11" name="Rectangle 10">
              <a:extLst>
                <a:ext uri="{FF2B5EF4-FFF2-40B4-BE49-F238E27FC236}">
                  <a16:creationId xmlns:a16="http://schemas.microsoft.com/office/drawing/2014/main" id="{1733BCF3-0FD5-98A0-ED62-2F31FBF6457E}"/>
                </a:ext>
              </a:extLst>
            </p:cNvPr>
            <p:cNvSpPr/>
            <p:nvPr/>
          </p:nvSpPr>
          <p:spPr>
            <a:xfrm>
              <a:off x="342166" y="3290604"/>
              <a:ext cx="3782302" cy="1863060"/>
            </a:xfrm>
            <a:prstGeom prst="rect">
              <a:avLst/>
            </a:prstGeom>
            <a:solidFill>
              <a:schemeClr val="accent2"/>
            </a:solidFill>
            <a:ln w="57150">
              <a:solidFill>
                <a:schemeClr val="accent2">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24" name="Rectangle 23">
              <a:extLst>
                <a:ext uri="{FF2B5EF4-FFF2-40B4-BE49-F238E27FC236}">
                  <a16:creationId xmlns:a16="http://schemas.microsoft.com/office/drawing/2014/main" id="{2D196083-1401-84B8-B06A-A54963A2D439}"/>
                </a:ext>
              </a:extLst>
            </p:cNvPr>
            <p:cNvSpPr/>
            <p:nvPr/>
          </p:nvSpPr>
          <p:spPr>
            <a:xfrm>
              <a:off x="8123453" y="1277798"/>
              <a:ext cx="3782302" cy="1863060"/>
            </a:xfrm>
            <a:prstGeom prst="rect">
              <a:avLst/>
            </a:prstGeom>
            <a:solidFill>
              <a:schemeClr val="accent4"/>
            </a:solidFill>
            <a:ln w="57150">
              <a:solidFill>
                <a:schemeClr val="accent4">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16" name="Rectangle 15">
              <a:extLst>
                <a:ext uri="{FF2B5EF4-FFF2-40B4-BE49-F238E27FC236}">
                  <a16:creationId xmlns:a16="http://schemas.microsoft.com/office/drawing/2014/main" id="{B6196C26-B162-A8E4-AEF9-12C56B20DAF3}"/>
                </a:ext>
              </a:extLst>
            </p:cNvPr>
            <p:cNvSpPr/>
            <p:nvPr/>
          </p:nvSpPr>
          <p:spPr>
            <a:xfrm>
              <a:off x="4236574" y="1277798"/>
              <a:ext cx="3782302" cy="1863060"/>
            </a:xfrm>
            <a:prstGeom prst="rect">
              <a:avLst/>
            </a:prstGeom>
            <a:solidFill>
              <a:schemeClr val="accent5"/>
            </a:solidFill>
            <a:ln w="57150">
              <a:solidFill>
                <a:schemeClr val="accent5">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74" name="Rectangle 73">
              <a:extLst>
                <a:ext uri="{FF2B5EF4-FFF2-40B4-BE49-F238E27FC236}">
                  <a16:creationId xmlns:a16="http://schemas.microsoft.com/office/drawing/2014/main" id="{83CF4DFD-04CB-404D-3D2A-14EA3187150D}"/>
                </a:ext>
              </a:extLst>
            </p:cNvPr>
            <p:cNvSpPr/>
            <p:nvPr/>
          </p:nvSpPr>
          <p:spPr>
            <a:xfrm>
              <a:off x="342166" y="1277798"/>
              <a:ext cx="3782302" cy="1863060"/>
            </a:xfrm>
            <a:prstGeom prst="rect">
              <a:avLst/>
            </a:prstGeom>
            <a:solidFill>
              <a:schemeClr val="accent6"/>
            </a:solidFill>
            <a:ln w="57150">
              <a:solidFill>
                <a:schemeClr val="accent6">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92" name="TextBox 91">
              <a:extLst>
                <a:ext uri="{FF2B5EF4-FFF2-40B4-BE49-F238E27FC236}">
                  <a16:creationId xmlns:a16="http://schemas.microsoft.com/office/drawing/2014/main" id="{2D33D33C-D067-F9A7-8E20-13DC2A3039EB}"/>
                </a:ext>
              </a:extLst>
            </p:cNvPr>
            <p:cNvSpPr txBox="1"/>
            <p:nvPr/>
          </p:nvSpPr>
          <p:spPr>
            <a:xfrm>
              <a:off x="370764" y="1347913"/>
              <a:ext cx="3689585" cy="1227092"/>
            </a:xfrm>
            <a:prstGeom prst="rect">
              <a:avLst/>
            </a:prstGeom>
            <a:noFill/>
            <a:ln>
              <a:noFill/>
            </a:ln>
          </p:spPr>
          <p:txBody>
            <a:bodyPr wrap="square">
              <a:spAutoFit/>
            </a:bodyPr>
            <a:lstStyle/>
            <a:p>
              <a:pPr algn="ctr"/>
              <a:r>
                <a:rPr lang="en-US" b="1" u="sng" dirty="0">
                  <a:latin typeface="Cavolini" panose="020B0502040204020203" pitchFamily="66" charset="0"/>
                  <a:cs typeface="Cavolini" panose="020B0502040204020203" pitchFamily="66" charset="0"/>
                </a:rPr>
                <a:t>Exploration and play</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Reinforce rules and boundaries</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Travel safely over terrain.</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Carry sticks safely.</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Discover what is living in different areas of our school. </a:t>
              </a:r>
            </a:p>
          </p:txBody>
        </p:sp>
        <p:sp>
          <p:nvSpPr>
            <p:cNvPr id="14" name="TextBox 13">
              <a:extLst>
                <a:ext uri="{FF2B5EF4-FFF2-40B4-BE49-F238E27FC236}">
                  <a16:creationId xmlns:a16="http://schemas.microsoft.com/office/drawing/2014/main" id="{B6C9C194-1FAF-C938-8A0D-D17F04EDC521}"/>
                </a:ext>
              </a:extLst>
            </p:cNvPr>
            <p:cNvSpPr txBox="1"/>
            <p:nvPr/>
          </p:nvSpPr>
          <p:spPr>
            <a:xfrm>
              <a:off x="370764" y="3344748"/>
              <a:ext cx="3689585" cy="1840637"/>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Using tools / knot work.</a:t>
              </a:r>
            </a:p>
            <a:p>
              <a:pPr marL="285750" indent="-285750">
                <a:buFont typeface="Arial" panose="020B0604020202020204" pitchFamily="34" charset="0"/>
                <a:buChar char="•"/>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Continued use of basic tools </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peeler for whittling.</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trowel for planting.</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small hammer for hapazome.</a:t>
              </a:r>
            </a:p>
            <a:p>
              <a:pPr marL="285750" indent="-285750">
                <a:buFont typeface="Arial" panose="020B0604020202020204" pitchFamily="34" charset="0"/>
                <a:buChar char="•"/>
                <a:defRPr/>
              </a:pPr>
              <a:r>
                <a:rPr lang="en-US" sz="1200" dirty="0">
                  <a:solidFill>
                    <a:prstClr val="black"/>
                  </a:solidFill>
                  <a:latin typeface="Cavolini" panose="020B0502040204020203" pitchFamily="66" charset="0"/>
                  <a:cs typeface="Cavolini" panose="020B0502040204020203" pitchFamily="66" charset="0"/>
                </a:rPr>
                <a:t>Introduction to secateurs. </a:t>
              </a:r>
            </a:p>
            <a:p>
              <a:pPr marL="285750" indent="-285750">
                <a:buFont typeface="Arial" panose="020B0604020202020204" pitchFamily="34" charset="0"/>
                <a:buChar char="•"/>
                <a:defRPr/>
              </a:pPr>
              <a:r>
                <a:rPr lang="en-US" sz="1200" dirty="0">
                  <a:solidFill>
                    <a:prstClr val="black"/>
                  </a:solidFill>
                  <a:latin typeface="Cavolini" panose="020B0502040204020203" pitchFamily="66" charset="0"/>
                  <a:cs typeface="Cavolini" panose="020B0502040204020203" pitchFamily="66" charset="0"/>
                </a:rPr>
                <a:t>Introduction to loppers. </a:t>
              </a:r>
            </a:p>
            <a:p>
              <a:pPr marL="285750" indent="-285750">
                <a:buFont typeface="Arial" panose="020B0604020202020204" pitchFamily="34" charset="0"/>
                <a:buChar char="•"/>
                <a:defRPr/>
              </a:pPr>
              <a:r>
                <a:rPr lang="en-US" sz="1200" dirty="0">
                  <a:solidFill>
                    <a:prstClr val="black"/>
                  </a:solidFill>
                  <a:latin typeface="Cavolini" panose="020B0502040204020203" pitchFamily="66" charset="0"/>
                  <a:cs typeface="Cavolini" panose="020B0502040204020203" pitchFamily="66" charset="0"/>
                </a:rPr>
                <a:t>Introduction to figure 8 knot.</a:t>
              </a:r>
              <a:endParaRPr lang="en-GB" sz="1200" dirty="0">
                <a:latin typeface="Cavolini" panose="020B0502040204020203" pitchFamily="66" charset="0"/>
                <a:cs typeface="Cavolini" panose="020B0502040204020203" pitchFamily="66"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endParaRPr lang="en-GB" b="1" u="sng" dirty="0">
                <a:latin typeface="Cavolini" panose="020B0502040204020203" pitchFamily="66" charset="0"/>
                <a:cs typeface="Cavolini" panose="020B0502040204020203" pitchFamily="66" charset="0"/>
              </a:endParaRPr>
            </a:p>
          </p:txBody>
        </p:sp>
        <p:sp>
          <p:nvSpPr>
            <p:cNvPr id="18" name="TextBox 17">
              <a:extLst>
                <a:ext uri="{FF2B5EF4-FFF2-40B4-BE49-F238E27FC236}">
                  <a16:creationId xmlns:a16="http://schemas.microsoft.com/office/drawing/2014/main" id="{4C7E4F86-FB0D-BD02-91B3-2600353D3B11}"/>
                </a:ext>
              </a:extLst>
            </p:cNvPr>
            <p:cNvSpPr txBox="1"/>
            <p:nvPr/>
          </p:nvSpPr>
          <p:spPr>
            <a:xfrm>
              <a:off x="4265172" y="1331942"/>
              <a:ext cx="3689585" cy="2220452"/>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Navigation</a:t>
              </a:r>
            </a:p>
            <a:p>
              <a:pPr marL="285750" indent="-285750">
                <a:buFont typeface="Arial" panose="020B0604020202020204" pitchFamily="34" charset="0"/>
                <a:buChar char="•"/>
              </a:pPr>
              <a:r>
                <a:rPr lang="en-US" sz="1200" b="0" i="0" u="none" strike="noStrike" baseline="0" dirty="0">
                  <a:solidFill>
                    <a:srgbClr val="000000"/>
                  </a:solidFill>
                  <a:latin typeface="Cavolini" panose="03000502040302020204" pitchFamily="66" charset="0"/>
                  <a:cs typeface="Cavolini" panose="03000502040302020204" pitchFamily="66" charset="0"/>
                </a:rPr>
                <a:t>Use simple compass directions (North, South, East and West).</a:t>
              </a:r>
            </a:p>
            <a:p>
              <a:pPr marL="285750" indent="-285750">
                <a:buFont typeface="Arial" panose="020B0604020202020204" pitchFamily="34" charset="0"/>
                <a:buChar char="•"/>
              </a:pPr>
              <a:r>
                <a:rPr lang="en-US" sz="1200" b="0" i="0" u="none" strike="noStrike" baseline="0" dirty="0">
                  <a:solidFill>
                    <a:srgbClr val="000000"/>
                  </a:solidFill>
                  <a:latin typeface="Cavolini" panose="03000502040302020204" pitchFamily="66" charset="0"/>
                  <a:cs typeface="Cavolini" panose="03000502040302020204" pitchFamily="66" charset="0"/>
                </a:rPr>
                <a:t>Use simple directional language (near and far, left and right).</a:t>
              </a:r>
            </a:p>
            <a:p>
              <a:pPr marL="285750" indent="-285750">
                <a:buFont typeface="Arial" panose="020B0604020202020204" pitchFamily="34" charset="0"/>
                <a:buChar char="•"/>
              </a:pPr>
              <a:r>
                <a:rPr lang="en-US" sz="1200" b="0" i="0" u="none" strike="noStrike" baseline="0" dirty="0">
                  <a:solidFill>
                    <a:srgbClr val="000000"/>
                  </a:solidFill>
                  <a:latin typeface="Cavolini" panose="03000502040302020204" pitchFamily="66" charset="0"/>
                  <a:cs typeface="Cavolini" panose="03000502040302020204" pitchFamily="66" charset="0"/>
                </a:rPr>
                <a:t>Describe the location of features and routes on a simple map.</a:t>
              </a:r>
            </a:p>
            <a:p>
              <a:pPr marL="285750" indent="-285750">
                <a:buFont typeface="Arial" panose="020B0604020202020204" pitchFamily="34" charset="0"/>
                <a:buChar char="•"/>
              </a:pPr>
              <a:r>
                <a:rPr lang="en-GB" sz="1200" b="0" i="0" u="none" strike="noStrike" baseline="0" dirty="0">
                  <a:solidFill>
                    <a:srgbClr val="000000"/>
                  </a:solidFill>
                  <a:latin typeface="Cavolini" panose="03000502040302020204" pitchFamily="66" charset="0"/>
                  <a:cs typeface="Cavolini" panose="03000502040302020204" pitchFamily="66" charset="0"/>
                </a:rPr>
                <a:t>Recognise and navigate to</a:t>
              </a:r>
              <a:r>
                <a:rPr lang="en-US" sz="1200" b="0" i="0" u="none" strike="noStrike" baseline="0" dirty="0">
                  <a:solidFill>
                    <a:srgbClr val="000000"/>
                  </a:solidFill>
                  <a:latin typeface="Cavolini" panose="03000502040302020204" pitchFamily="66" charset="0"/>
                  <a:cs typeface="Cavolini" panose="03000502040302020204" pitchFamily="66" charset="0"/>
                </a:rPr>
                <a:t> landmarks and human and physical features.</a:t>
              </a:r>
            </a:p>
            <a:p>
              <a:r>
                <a:rPr lang="en-GB" sz="1800" b="0" i="0" u="none" strike="noStrike" baseline="0" dirty="0">
                  <a:solidFill>
                    <a:srgbClr val="000000"/>
                  </a:solidFill>
                  <a:latin typeface="Calibri" panose="020F0502020204030204" pitchFamily="34" charset="0"/>
                </a:rPr>
                <a:t>	</a:t>
              </a:r>
            </a:p>
            <a:p>
              <a:endParaRPr lang="en-GB" sz="1400" dirty="0">
                <a:latin typeface="Cavolini" panose="020B0502040204020203" pitchFamily="66" charset="0"/>
                <a:cs typeface="Cavolini" panose="020B0502040204020203" pitchFamily="66" charset="0"/>
              </a:endParaRPr>
            </a:p>
          </p:txBody>
        </p:sp>
        <p:sp>
          <p:nvSpPr>
            <p:cNvPr id="22" name="TextBox 21">
              <a:extLst>
                <a:ext uri="{FF2B5EF4-FFF2-40B4-BE49-F238E27FC236}">
                  <a16:creationId xmlns:a16="http://schemas.microsoft.com/office/drawing/2014/main" id="{CE293EA3-3244-8036-2DB9-0832F1B3ADD4}"/>
                </a:ext>
              </a:extLst>
            </p:cNvPr>
            <p:cNvSpPr txBox="1"/>
            <p:nvPr/>
          </p:nvSpPr>
          <p:spPr>
            <a:xfrm>
              <a:off x="4265172" y="3344749"/>
              <a:ext cx="3689585" cy="1752988"/>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Flora and Fauna.</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Discuss awareness of risk – brambles/nettles/water.</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Name the basic structure of flowers and trees.</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Identify a variety of garden plants.</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Discuss the seasons and changes. </a:t>
              </a:r>
            </a:p>
            <a:p>
              <a:pPr marL="285750" indent="-285750">
                <a:buFont typeface="Arial" panose="020B0604020202020204" pitchFamily="34" charset="0"/>
                <a:buChar char="•"/>
              </a:pPr>
              <a:endParaRPr lang="en-US" sz="1200" dirty="0">
                <a:latin typeface="Cavolini" panose="020B0502040204020203" pitchFamily="66" charset="0"/>
                <a:cs typeface="Cavolini" panose="020B0502040204020203" pitchFamily="66" charset="0"/>
              </a:endParaRPr>
            </a:p>
            <a:p>
              <a:pPr marL="285750" indent="-285750">
                <a:buFont typeface="Arial" panose="020B0604020202020204" pitchFamily="34" charset="0"/>
                <a:buChar char="•"/>
              </a:pPr>
              <a:endParaRPr lang="en-US" sz="1200" dirty="0">
                <a:latin typeface="Cavolini" panose="020B0502040204020203" pitchFamily="66" charset="0"/>
                <a:cs typeface="Cavolini" panose="020B0502040204020203" pitchFamily="66" charset="0"/>
              </a:endParaRPr>
            </a:p>
          </p:txBody>
        </p:sp>
        <p:sp>
          <p:nvSpPr>
            <p:cNvPr id="26" name="TextBox 25">
              <a:extLst>
                <a:ext uri="{FF2B5EF4-FFF2-40B4-BE49-F238E27FC236}">
                  <a16:creationId xmlns:a16="http://schemas.microsoft.com/office/drawing/2014/main" id="{D9576E56-031A-041E-82D2-B8C6CF05BD6D}"/>
                </a:ext>
              </a:extLst>
            </p:cNvPr>
            <p:cNvSpPr txBox="1"/>
            <p:nvPr/>
          </p:nvSpPr>
          <p:spPr>
            <a:xfrm>
              <a:off x="8152051" y="1331942"/>
              <a:ext cx="3689585" cy="1227092"/>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Shelter building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Supported construction of tripod structures. </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teddy bear picnic.</a:t>
              </a:r>
              <a:endParaRPr lang="en-US" sz="1200" dirty="0">
                <a:solidFill>
                  <a:prstClr val="black"/>
                </a:solidFill>
                <a:latin typeface="Cavolini" panose="020B0502040204020203" pitchFamily="66" charset="0"/>
                <a:cs typeface="Cavolini" panose="020B0502040204020203" pitchFamily="66"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Understanding how to make a lean-to shelter with adult support. </a:t>
              </a:r>
              <a:endParaRPr lang="en-GB" b="1" u="sng" dirty="0">
                <a:latin typeface="Cavolini" panose="020B0502040204020203" pitchFamily="66" charset="0"/>
                <a:cs typeface="Cavolini" panose="020B0502040204020203" pitchFamily="66" charset="0"/>
              </a:endParaRPr>
            </a:p>
          </p:txBody>
        </p:sp>
        <p:sp>
          <p:nvSpPr>
            <p:cNvPr id="30" name="TextBox 29">
              <a:extLst>
                <a:ext uri="{FF2B5EF4-FFF2-40B4-BE49-F238E27FC236}">
                  <a16:creationId xmlns:a16="http://schemas.microsoft.com/office/drawing/2014/main" id="{62507CCC-E174-F438-0ACF-94A021B02A77}"/>
                </a:ext>
              </a:extLst>
            </p:cNvPr>
            <p:cNvSpPr txBox="1"/>
            <p:nvPr/>
          </p:nvSpPr>
          <p:spPr>
            <a:xfrm>
              <a:off x="8152051" y="3344748"/>
              <a:ext cx="3689585" cy="1402391"/>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Campfire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Observe and talk about fire lighting procedures, begin to contribute by selecting fuel.</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Safety procedures – fire safety.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avolini" panose="020B0502040204020203" pitchFamily="66" charset="0"/>
                  <a:cs typeface="Cavolini" panose="020B0502040204020203" pitchFamily="66" charset="0"/>
                </a:rPr>
                <a:t>Understand fire safety and its risks.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avolini" panose="020B0502040204020203" pitchFamily="66" charset="0"/>
                  <a:cs typeface="Cavolini" panose="020B0502040204020203" pitchFamily="66" charset="0"/>
                </a:rPr>
                <a:t>Work as part of a team to cook. </a:t>
              </a:r>
            </a:p>
          </p:txBody>
        </p:sp>
      </p:grpSp>
    </p:spTree>
    <p:extLst>
      <p:ext uri="{BB962C8B-B14F-4D97-AF65-F5344CB8AC3E}">
        <p14:creationId xmlns:p14="http://schemas.microsoft.com/office/powerpoint/2010/main" val="123240612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121418C-FD42-48E0-6A2C-7E30919F9D75}"/>
              </a:ext>
            </a:extLst>
          </p:cNvPr>
          <p:cNvGrpSpPr/>
          <p:nvPr/>
        </p:nvGrpSpPr>
        <p:grpSpPr>
          <a:xfrm>
            <a:off x="1277868" y="163775"/>
            <a:ext cx="8994363" cy="769794"/>
            <a:chOff x="3560836" y="143441"/>
            <a:chExt cx="3747609" cy="616628"/>
          </a:xfrm>
        </p:grpSpPr>
        <p:sp>
          <p:nvSpPr>
            <p:cNvPr id="3" name="Rectangle 2">
              <a:extLst>
                <a:ext uri="{FF2B5EF4-FFF2-40B4-BE49-F238E27FC236}">
                  <a16:creationId xmlns:a16="http://schemas.microsoft.com/office/drawing/2014/main" id="{73250331-4865-521C-6B61-AD4A8D1A2549}"/>
                </a:ext>
              </a:extLst>
            </p:cNvPr>
            <p:cNvSpPr/>
            <p:nvPr/>
          </p:nvSpPr>
          <p:spPr>
            <a:xfrm>
              <a:off x="3651016" y="143441"/>
              <a:ext cx="3567250" cy="616628"/>
            </a:xfrm>
            <a:prstGeom prst="rect">
              <a:avLst/>
            </a:prstGeom>
            <a:ln w="57150">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4" name="TextBox 3">
              <a:extLst>
                <a:ext uri="{FF2B5EF4-FFF2-40B4-BE49-F238E27FC236}">
                  <a16:creationId xmlns:a16="http://schemas.microsoft.com/office/drawing/2014/main" id="{E15B1DA4-1729-F953-AE8D-063C803FAC9B}"/>
                </a:ext>
              </a:extLst>
            </p:cNvPr>
            <p:cNvSpPr txBox="1"/>
            <p:nvPr/>
          </p:nvSpPr>
          <p:spPr>
            <a:xfrm>
              <a:off x="3560836" y="252982"/>
              <a:ext cx="3747609" cy="419115"/>
            </a:xfrm>
            <a:prstGeom prst="rect">
              <a:avLst/>
            </a:prstGeom>
            <a:noFill/>
            <a:ln>
              <a:noFill/>
            </a:ln>
          </p:spPr>
          <p:txBody>
            <a:bodyPr wrap="square" lIns="91440" tIns="45720" rIns="91440" bIns="45720" rtlCol="0" anchor="t">
              <a:spAutoFit/>
            </a:bodyPr>
            <a:lstStyle/>
            <a:p>
              <a:pPr algn="ctr"/>
              <a:r>
                <a:rPr lang="en-US" sz="2800" b="1" dirty="0">
                  <a:latin typeface="Cavolini" panose="03000502040302020204" pitchFamily="66" charset="0"/>
                  <a:cs typeface="Cavolini" panose="03000502040302020204" pitchFamily="66" charset="0"/>
                </a:rPr>
                <a:t>Forest School Skills – Year 2</a:t>
              </a:r>
              <a:endParaRPr lang="en-GB" sz="1200" dirty="0">
                <a:latin typeface="Cavolini" panose="03000502040302020204" pitchFamily="66" charset="0"/>
                <a:cs typeface="Cavolini" panose="03000502040302020204" pitchFamily="66" charset="0"/>
              </a:endParaRPr>
            </a:p>
          </p:txBody>
        </p:sp>
      </p:grpSp>
      <p:grpSp>
        <p:nvGrpSpPr>
          <p:cNvPr id="7" name="Group 6">
            <a:extLst>
              <a:ext uri="{FF2B5EF4-FFF2-40B4-BE49-F238E27FC236}">
                <a16:creationId xmlns:a16="http://schemas.microsoft.com/office/drawing/2014/main" id="{3869CCAD-5F9B-12F8-C5B0-F8A9BDA2ED62}"/>
              </a:ext>
            </a:extLst>
          </p:cNvPr>
          <p:cNvGrpSpPr/>
          <p:nvPr/>
        </p:nvGrpSpPr>
        <p:grpSpPr>
          <a:xfrm>
            <a:off x="342166" y="1070319"/>
            <a:ext cx="11563589" cy="4393390"/>
            <a:chOff x="342166" y="1277798"/>
            <a:chExt cx="11563589" cy="4170537"/>
          </a:xfrm>
        </p:grpSpPr>
        <p:sp>
          <p:nvSpPr>
            <p:cNvPr id="28" name="Rectangle 27">
              <a:extLst>
                <a:ext uri="{FF2B5EF4-FFF2-40B4-BE49-F238E27FC236}">
                  <a16:creationId xmlns:a16="http://schemas.microsoft.com/office/drawing/2014/main" id="{0DF51219-C05B-8E80-1ED2-EDCC8568DB15}"/>
                </a:ext>
              </a:extLst>
            </p:cNvPr>
            <p:cNvSpPr/>
            <p:nvPr/>
          </p:nvSpPr>
          <p:spPr>
            <a:xfrm>
              <a:off x="8123453" y="3290604"/>
              <a:ext cx="3782302" cy="1863060"/>
            </a:xfrm>
            <a:prstGeom prst="rect">
              <a:avLst/>
            </a:prstGeom>
            <a:solidFill>
              <a:srgbClr val="CC0000"/>
            </a:solidFill>
            <a:ln w="57150">
              <a:solidFill>
                <a:srgbClr val="800000"/>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20" name="Rectangle 19">
              <a:extLst>
                <a:ext uri="{FF2B5EF4-FFF2-40B4-BE49-F238E27FC236}">
                  <a16:creationId xmlns:a16="http://schemas.microsoft.com/office/drawing/2014/main" id="{233E7B0B-E4A2-CD13-FB52-0C945FA85079}"/>
                </a:ext>
              </a:extLst>
            </p:cNvPr>
            <p:cNvSpPr/>
            <p:nvPr/>
          </p:nvSpPr>
          <p:spPr>
            <a:xfrm>
              <a:off x="4236574" y="3290604"/>
              <a:ext cx="3782302" cy="1863060"/>
            </a:xfrm>
            <a:prstGeom prst="rect">
              <a:avLst/>
            </a:prstGeom>
            <a:solidFill>
              <a:srgbClr val="990099"/>
            </a:solidFill>
            <a:ln w="57150">
              <a:solidFill>
                <a:srgbClr val="660066"/>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11" name="Rectangle 10">
              <a:extLst>
                <a:ext uri="{FF2B5EF4-FFF2-40B4-BE49-F238E27FC236}">
                  <a16:creationId xmlns:a16="http://schemas.microsoft.com/office/drawing/2014/main" id="{1733BCF3-0FD5-98A0-ED62-2F31FBF6457E}"/>
                </a:ext>
              </a:extLst>
            </p:cNvPr>
            <p:cNvSpPr/>
            <p:nvPr/>
          </p:nvSpPr>
          <p:spPr>
            <a:xfrm>
              <a:off x="342166" y="3290604"/>
              <a:ext cx="3782302" cy="1863060"/>
            </a:xfrm>
            <a:prstGeom prst="rect">
              <a:avLst/>
            </a:prstGeom>
            <a:solidFill>
              <a:schemeClr val="accent2"/>
            </a:solidFill>
            <a:ln w="57150">
              <a:solidFill>
                <a:schemeClr val="accent2">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24" name="Rectangle 23">
              <a:extLst>
                <a:ext uri="{FF2B5EF4-FFF2-40B4-BE49-F238E27FC236}">
                  <a16:creationId xmlns:a16="http://schemas.microsoft.com/office/drawing/2014/main" id="{2D196083-1401-84B8-B06A-A54963A2D439}"/>
                </a:ext>
              </a:extLst>
            </p:cNvPr>
            <p:cNvSpPr/>
            <p:nvPr/>
          </p:nvSpPr>
          <p:spPr>
            <a:xfrm>
              <a:off x="8123453" y="1277798"/>
              <a:ext cx="3782302" cy="1863060"/>
            </a:xfrm>
            <a:prstGeom prst="rect">
              <a:avLst/>
            </a:prstGeom>
            <a:solidFill>
              <a:schemeClr val="accent4"/>
            </a:solidFill>
            <a:ln w="57150">
              <a:solidFill>
                <a:schemeClr val="accent4">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16" name="Rectangle 15">
              <a:extLst>
                <a:ext uri="{FF2B5EF4-FFF2-40B4-BE49-F238E27FC236}">
                  <a16:creationId xmlns:a16="http://schemas.microsoft.com/office/drawing/2014/main" id="{B6196C26-B162-A8E4-AEF9-12C56B20DAF3}"/>
                </a:ext>
              </a:extLst>
            </p:cNvPr>
            <p:cNvSpPr/>
            <p:nvPr/>
          </p:nvSpPr>
          <p:spPr>
            <a:xfrm>
              <a:off x="4236574" y="1277798"/>
              <a:ext cx="3782302" cy="1863060"/>
            </a:xfrm>
            <a:prstGeom prst="rect">
              <a:avLst/>
            </a:prstGeom>
            <a:solidFill>
              <a:schemeClr val="accent5"/>
            </a:solidFill>
            <a:ln w="57150">
              <a:solidFill>
                <a:schemeClr val="accent5">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74" name="Rectangle 73">
              <a:extLst>
                <a:ext uri="{FF2B5EF4-FFF2-40B4-BE49-F238E27FC236}">
                  <a16:creationId xmlns:a16="http://schemas.microsoft.com/office/drawing/2014/main" id="{83CF4DFD-04CB-404D-3D2A-14EA3187150D}"/>
                </a:ext>
              </a:extLst>
            </p:cNvPr>
            <p:cNvSpPr/>
            <p:nvPr/>
          </p:nvSpPr>
          <p:spPr>
            <a:xfrm>
              <a:off x="342166" y="1277798"/>
              <a:ext cx="3782302" cy="1863060"/>
            </a:xfrm>
            <a:prstGeom prst="rect">
              <a:avLst/>
            </a:prstGeom>
            <a:solidFill>
              <a:schemeClr val="accent6"/>
            </a:solidFill>
            <a:ln w="57150">
              <a:solidFill>
                <a:schemeClr val="accent6">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92" name="TextBox 91">
              <a:extLst>
                <a:ext uri="{FF2B5EF4-FFF2-40B4-BE49-F238E27FC236}">
                  <a16:creationId xmlns:a16="http://schemas.microsoft.com/office/drawing/2014/main" id="{2D33D33C-D067-F9A7-8E20-13DC2A3039EB}"/>
                </a:ext>
              </a:extLst>
            </p:cNvPr>
            <p:cNvSpPr txBox="1"/>
            <p:nvPr/>
          </p:nvSpPr>
          <p:spPr>
            <a:xfrm>
              <a:off x="370764" y="1347913"/>
              <a:ext cx="3689585" cy="1227092"/>
            </a:xfrm>
            <a:prstGeom prst="rect">
              <a:avLst/>
            </a:prstGeom>
            <a:noFill/>
            <a:ln>
              <a:noFill/>
            </a:ln>
          </p:spPr>
          <p:txBody>
            <a:bodyPr wrap="square">
              <a:spAutoFit/>
            </a:bodyPr>
            <a:lstStyle/>
            <a:p>
              <a:pPr algn="ctr"/>
              <a:r>
                <a:rPr lang="en-US" b="1" u="sng" dirty="0">
                  <a:latin typeface="Cavolini" panose="020B0502040204020203" pitchFamily="66" charset="0"/>
                  <a:cs typeface="Cavolini" panose="020B0502040204020203" pitchFamily="66" charset="0"/>
                </a:rPr>
                <a:t>Exploration and play</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Reinforce rules and boundaries.</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Travel safely over challenging terrain.</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Move logs safely.</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Create obstacles and challenges using natural materials. </a:t>
              </a:r>
            </a:p>
          </p:txBody>
        </p:sp>
        <p:sp>
          <p:nvSpPr>
            <p:cNvPr id="14" name="TextBox 13">
              <a:extLst>
                <a:ext uri="{FF2B5EF4-FFF2-40B4-BE49-F238E27FC236}">
                  <a16:creationId xmlns:a16="http://schemas.microsoft.com/office/drawing/2014/main" id="{B6C9C194-1FAF-C938-8A0D-D17F04EDC521}"/>
                </a:ext>
              </a:extLst>
            </p:cNvPr>
            <p:cNvSpPr txBox="1"/>
            <p:nvPr/>
          </p:nvSpPr>
          <p:spPr>
            <a:xfrm>
              <a:off x="370764" y="3344748"/>
              <a:ext cx="3689585" cy="2015936"/>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Using tools / knot work.</a:t>
              </a:r>
            </a:p>
            <a:p>
              <a:pPr marL="285750" indent="-285750">
                <a:buFont typeface="Arial" panose="020B0604020202020204" pitchFamily="34" charset="0"/>
                <a:buChar char="•"/>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Continued use of basic tools:</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peeler.</a:t>
              </a:r>
              <a:r>
                <a:rPr lang="en-US" sz="1200" dirty="0">
                  <a:solidFill>
                    <a:prstClr val="black"/>
                  </a:solidFill>
                  <a:latin typeface="Cavolini" panose="020B0502040204020203" pitchFamily="66" charset="0"/>
                  <a:cs typeface="Cavolini" panose="020B0502040204020203" pitchFamily="66" charset="0"/>
                </a:rPr>
                <a:t>              - secateurs.</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trowel.</a:t>
              </a:r>
              <a:r>
                <a:rPr lang="en-US" sz="1200" dirty="0">
                  <a:solidFill>
                    <a:prstClr val="black"/>
                  </a:solidFill>
                  <a:latin typeface="Cavolini" panose="020B0502040204020203" pitchFamily="66" charset="0"/>
                  <a:cs typeface="Cavolini" panose="020B0502040204020203" pitchFamily="66" charset="0"/>
                </a:rPr>
                <a:t>            - loppers.</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hammer</a:t>
              </a:r>
              <a:r>
                <a:rPr lang="en-US" sz="1200" dirty="0">
                  <a:solidFill>
                    <a:prstClr val="black"/>
                  </a:solidFill>
                  <a:latin typeface="Cavolini" panose="020B0502040204020203" pitchFamily="66" charset="0"/>
                  <a:cs typeface="Cavolini" panose="020B0502040204020203" pitchFamily="66" charset="0"/>
                </a:rPr>
                <a:t>. </a:t>
              </a:r>
            </a:p>
            <a:p>
              <a:pPr marL="285750" indent="-285750">
                <a:buFont typeface="Arial" panose="020B0604020202020204" pitchFamily="34" charset="0"/>
                <a:buChar char="•"/>
                <a:defRPr/>
              </a:pPr>
              <a:r>
                <a:rPr lang="en-US" sz="1200" dirty="0">
                  <a:solidFill>
                    <a:prstClr val="black"/>
                  </a:solidFill>
                  <a:latin typeface="Cavolini" panose="020B0502040204020203" pitchFamily="66" charset="0"/>
                  <a:cs typeface="Cavolini" panose="020B0502040204020203" pitchFamily="66" charset="0"/>
                </a:rPr>
                <a:t>Knots: figure 8. </a:t>
              </a:r>
            </a:p>
            <a:p>
              <a:pPr marL="285750" indent="-285750">
                <a:buFont typeface="Arial" panose="020B0604020202020204" pitchFamily="34" charset="0"/>
                <a:buChar char="•"/>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Introduction to flint and steel. </a:t>
              </a:r>
            </a:p>
            <a:p>
              <a:pPr marL="285750" indent="-285750">
                <a:buFont typeface="Arial" panose="020B0604020202020204" pitchFamily="34" charset="0"/>
                <a:buChar char="•"/>
                <a:defRPr/>
              </a:pPr>
              <a:r>
                <a:rPr lang="en-US" sz="1200" dirty="0">
                  <a:solidFill>
                    <a:prstClr val="black"/>
                  </a:solidFill>
                  <a:latin typeface="Cavolini" panose="020B0502040204020203" pitchFamily="66" charset="0"/>
                  <a:cs typeface="Cavolini" panose="020B0502040204020203" pitchFamily="66" charset="0"/>
                </a:rPr>
                <a:t>Introduction to clove hitch knot.</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endParaRPr lang="en-US" sz="1200" dirty="0">
                <a:solidFill>
                  <a:prstClr val="black"/>
                </a:solidFill>
                <a:latin typeface="Cavolini" panose="020B0502040204020203" pitchFamily="66" charset="0"/>
                <a:cs typeface="Cavolini" panose="020B0502040204020203" pitchFamily="66" charset="0"/>
              </a:endParaRPr>
            </a:p>
            <a:p>
              <a:pPr marL="285750" indent="-285750">
                <a:buFont typeface="Arial" panose="020B0604020202020204" pitchFamily="34" charset="0"/>
                <a:buChar char="•"/>
                <a:defRPr/>
              </a:pPr>
              <a:endParaRPr lang="en-GB" dirty="0">
                <a:latin typeface="Cavolini" panose="020B0502040204020203" pitchFamily="66" charset="0"/>
                <a:cs typeface="Cavolini" panose="020B0502040204020203" pitchFamily="66" charset="0"/>
              </a:endParaRPr>
            </a:p>
          </p:txBody>
        </p:sp>
        <p:sp>
          <p:nvSpPr>
            <p:cNvPr id="18" name="TextBox 17">
              <a:extLst>
                <a:ext uri="{FF2B5EF4-FFF2-40B4-BE49-F238E27FC236}">
                  <a16:creationId xmlns:a16="http://schemas.microsoft.com/office/drawing/2014/main" id="{4C7E4F86-FB0D-BD02-91B3-2600353D3B11}"/>
                </a:ext>
              </a:extLst>
            </p:cNvPr>
            <p:cNvSpPr txBox="1"/>
            <p:nvPr/>
          </p:nvSpPr>
          <p:spPr>
            <a:xfrm>
              <a:off x="4265172" y="1331942"/>
              <a:ext cx="3689585" cy="2220452"/>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Navigation</a:t>
              </a:r>
            </a:p>
            <a:p>
              <a:pPr marL="285750" indent="-285750">
                <a:buFont typeface="Arial" panose="020B0604020202020204" pitchFamily="34" charset="0"/>
                <a:buChar char="•"/>
              </a:pPr>
              <a:r>
                <a:rPr lang="en-US" sz="1200" b="0" i="0" u="none" strike="noStrike" baseline="0" dirty="0">
                  <a:solidFill>
                    <a:srgbClr val="000000"/>
                  </a:solidFill>
                  <a:latin typeface="Cavolini" panose="03000502040302020204" pitchFamily="66" charset="0"/>
                  <a:cs typeface="Cavolini" panose="03000502040302020204" pitchFamily="66" charset="0"/>
                </a:rPr>
                <a:t>Use simple compass directions (North, South, East and West).</a:t>
              </a:r>
            </a:p>
            <a:p>
              <a:pPr marL="285750" indent="-285750">
                <a:buFont typeface="Arial" panose="020B0604020202020204" pitchFamily="34" charset="0"/>
                <a:buChar char="•"/>
              </a:pPr>
              <a:r>
                <a:rPr lang="en-US" sz="1200" b="0" i="0" u="none" strike="noStrike" baseline="0" dirty="0">
                  <a:solidFill>
                    <a:srgbClr val="000000"/>
                  </a:solidFill>
                  <a:latin typeface="Cavolini" panose="03000502040302020204" pitchFamily="66" charset="0"/>
                  <a:cs typeface="Cavolini" panose="03000502040302020204" pitchFamily="66" charset="0"/>
                </a:rPr>
                <a:t>Use simple directional language (near and far, left and right).</a:t>
              </a:r>
            </a:p>
            <a:p>
              <a:pPr marL="285750" indent="-285750">
                <a:buFont typeface="Arial" panose="020B0604020202020204" pitchFamily="34" charset="0"/>
                <a:buChar char="•"/>
              </a:pPr>
              <a:r>
                <a:rPr lang="en-US" sz="1200" b="0" i="0" u="none" strike="noStrike" baseline="0" dirty="0">
                  <a:solidFill>
                    <a:srgbClr val="000000"/>
                  </a:solidFill>
                  <a:latin typeface="Cavolini" panose="03000502040302020204" pitchFamily="66" charset="0"/>
                  <a:cs typeface="Cavolini" panose="03000502040302020204" pitchFamily="66" charset="0"/>
                </a:rPr>
                <a:t>Describe the location of features and routes on a map.</a:t>
              </a:r>
            </a:p>
            <a:p>
              <a:pPr marL="285750" indent="-285750">
                <a:buFont typeface="Arial" panose="020B0604020202020204" pitchFamily="34" charset="0"/>
                <a:buChar char="•"/>
              </a:pPr>
              <a:r>
                <a:rPr lang="en-GB" sz="1200" b="0" i="0" u="none" strike="noStrike" baseline="0" dirty="0">
                  <a:solidFill>
                    <a:srgbClr val="000000"/>
                  </a:solidFill>
                  <a:latin typeface="Cavolini" panose="03000502040302020204" pitchFamily="66" charset="0"/>
                  <a:cs typeface="Cavolini" panose="03000502040302020204" pitchFamily="66" charset="0"/>
                </a:rPr>
                <a:t>Recognise and navigate to</a:t>
              </a:r>
              <a:r>
                <a:rPr lang="en-US" sz="1200" b="0" i="0" u="none" strike="noStrike" baseline="0" dirty="0">
                  <a:solidFill>
                    <a:srgbClr val="000000"/>
                  </a:solidFill>
                  <a:latin typeface="Cavolini" panose="03000502040302020204" pitchFamily="66" charset="0"/>
                  <a:cs typeface="Cavolini" panose="03000502040302020204" pitchFamily="66" charset="0"/>
                </a:rPr>
                <a:t> landmarks and human and physical features.</a:t>
              </a:r>
            </a:p>
            <a:p>
              <a:r>
                <a:rPr lang="en-GB" sz="1800" b="0" i="0" u="none" strike="noStrike" baseline="0" dirty="0">
                  <a:solidFill>
                    <a:srgbClr val="000000"/>
                  </a:solidFill>
                  <a:latin typeface="Calibri" panose="020F0502020204030204" pitchFamily="34" charset="0"/>
                </a:rPr>
                <a:t>	</a:t>
              </a:r>
            </a:p>
            <a:p>
              <a:endParaRPr lang="en-GB" sz="1400" dirty="0">
                <a:latin typeface="Cavolini" panose="020B0502040204020203" pitchFamily="66" charset="0"/>
                <a:cs typeface="Cavolini" panose="020B0502040204020203" pitchFamily="66" charset="0"/>
              </a:endParaRPr>
            </a:p>
          </p:txBody>
        </p:sp>
        <p:sp>
          <p:nvSpPr>
            <p:cNvPr id="22" name="TextBox 21">
              <a:extLst>
                <a:ext uri="{FF2B5EF4-FFF2-40B4-BE49-F238E27FC236}">
                  <a16:creationId xmlns:a16="http://schemas.microsoft.com/office/drawing/2014/main" id="{CE293EA3-3244-8036-2DB9-0832F1B3ADD4}"/>
                </a:ext>
              </a:extLst>
            </p:cNvPr>
            <p:cNvSpPr txBox="1"/>
            <p:nvPr/>
          </p:nvSpPr>
          <p:spPr>
            <a:xfrm>
              <a:off x="4265172" y="3344749"/>
              <a:ext cx="3689585" cy="2103586"/>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Flora and Fauna.</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Discuss awareness of risk – brambles/nettles/water.</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Name the basic structure of flowers and trees.</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Identify a variety of garden plants.</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Discuss the seasons and changes. </a:t>
              </a:r>
            </a:p>
            <a:p>
              <a:pPr marL="285750" indent="-285750">
                <a:buFont typeface="Arial" panose="020B0604020202020204" pitchFamily="34" charset="0"/>
                <a:buChar char="•"/>
              </a:pPr>
              <a:r>
                <a:rPr lang="en-GB" sz="1200" dirty="0">
                  <a:latin typeface="Cavolini" panose="020B0502040204020203" pitchFamily="66" charset="0"/>
                  <a:cs typeface="Cavolini" panose="020B0502040204020203" pitchFamily="66" charset="0"/>
                </a:rPr>
                <a:t>Recognise</a:t>
              </a:r>
              <a:r>
                <a:rPr lang="en-US" sz="1200" dirty="0">
                  <a:latin typeface="Cavolini" panose="020B0502040204020203" pitchFamily="66" charset="0"/>
                  <a:cs typeface="Cavolini" panose="020B0502040204020203" pitchFamily="66" charset="0"/>
                </a:rPr>
                <a:t> animal habitats.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Use the senses to </a:t>
              </a:r>
              <a:r>
                <a:rPr lang="en-US" sz="1200" dirty="0" err="1">
                  <a:latin typeface="Cavolini" panose="020B0502040204020203" pitchFamily="66" charset="0"/>
                  <a:cs typeface="Cavolini" panose="020B0502040204020203" pitchFamily="66" charset="0"/>
                </a:rPr>
                <a:t>recognise</a:t>
              </a:r>
              <a:r>
                <a:rPr lang="en-US" sz="1200" dirty="0">
                  <a:latin typeface="Cavolini" panose="020B0502040204020203" pitchFamily="66" charset="0"/>
                  <a:cs typeface="Cavolini" panose="020B0502040204020203" pitchFamily="66" charset="0"/>
                </a:rPr>
                <a:t> sounds. </a:t>
              </a:r>
            </a:p>
            <a:p>
              <a:pPr marL="285750" indent="-285750">
                <a:buFont typeface="Arial" panose="020B0604020202020204" pitchFamily="34" charset="0"/>
                <a:buChar char="•"/>
              </a:pPr>
              <a:endParaRPr lang="en-US" sz="1200" dirty="0">
                <a:latin typeface="Cavolini" panose="020B0502040204020203" pitchFamily="66" charset="0"/>
                <a:cs typeface="Cavolini" panose="020B0502040204020203" pitchFamily="66" charset="0"/>
              </a:endParaRPr>
            </a:p>
            <a:p>
              <a:pPr marL="285750" indent="-285750">
                <a:buFont typeface="Arial" panose="020B0604020202020204" pitchFamily="34" charset="0"/>
                <a:buChar char="•"/>
              </a:pPr>
              <a:endParaRPr lang="en-US" sz="1200" dirty="0">
                <a:latin typeface="Cavolini" panose="020B0502040204020203" pitchFamily="66" charset="0"/>
                <a:cs typeface="Cavolini" panose="020B0502040204020203" pitchFamily="66" charset="0"/>
              </a:endParaRPr>
            </a:p>
          </p:txBody>
        </p:sp>
        <p:sp>
          <p:nvSpPr>
            <p:cNvPr id="26" name="TextBox 25">
              <a:extLst>
                <a:ext uri="{FF2B5EF4-FFF2-40B4-BE49-F238E27FC236}">
                  <a16:creationId xmlns:a16="http://schemas.microsoft.com/office/drawing/2014/main" id="{D9576E56-031A-041E-82D2-B8C6CF05BD6D}"/>
                </a:ext>
              </a:extLst>
            </p:cNvPr>
            <p:cNvSpPr txBox="1"/>
            <p:nvPr/>
          </p:nvSpPr>
          <p:spPr>
            <a:xfrm>
              <a:off x="8152051" y="1331942"/>
              <a:ext cx="3689585" cy="1402391"/>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Shelter building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Independent construction of tripod structures. </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campfire story</a:t>
              </a:r>
              <a:endParaRPr lang="en-US" sz="1200" dirty="0">
                <a:solidFill>
                  <a:prstClr val="black"/>
                </a:solidFill>
                <a:latin typeface="Cavolini" panose="020B0502040204020203" pitchFamily="66" charset="0"/>
                <a:cs typeface="Cavolini" panose="020B0502040204020203" pitchFamily="66" charset="0"/>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Use natural resources to create a basic lean-to shelter as part of a group.  </a:t>
              </a:r>
              <a:endParaRPr lang="en-GB" b="1" u="sng" dirty="0">
                <a:latin typeface="Cavolini" panose="020B0502040204020203" pitchFamily="66" charset="0"/>
                <a:cs typeface="Cavolini" panose="020B0502040204020203" pitchFamily="66" charset="0"/>
              </a:endParaRPr>
            </a:p>
          </p:txBody>
        </p:sp>
        <p:sp>
          <p:nvSpPr>
            <p:cNvPr id="30" name="TextBox 29">
              <a:extLst>
                <a:ext uri="{FF2B5EF4-FFF2-40B4-BE49-F238E27FC236}">
                  <a16:creationId xmlns:a16="http://schemas.microsoft.com/office/drawing/2014/main" id="{62507CCC-E174-F438-0ACF-94A021B02A77}"/>
                </a:ext>
              </a:extLst>
            </p:cNvPr>
            <p:cNvSpPr txBox="1"/>
            <p:nvPr/>
          </p:nvSpPr>
          <p:spPr>
            <a:xfrm>
              <a:off x="8152051" y="3344748"/>
              <a:ext cx="3689585" cy="1752988"/>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Campfire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Observe and talk about fire lighting procedures.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Demonstrate understanding of the fire triangle.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Safety procedures – fire safety.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avolini" panose="020B0502040204020203" pitchFamily="66" charset="0"/>
                  <a:cs typeface="Cavolini" panose="020B0502040204020203" pitchFamily="66" charset="0"/>
                </a:rPr>
                <a:t>Understand fire safety and its risks.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avolini" panose="020B0502040204020203" pitchFamily="66" charset="0"/>
                  <a:cs typeface="Cavolini" panose="020B0502040204020203" pitchFamily="66" charset="0"/>
                </a:rPr>
                <a:t>Demonstrate lighting and extinguishing a fire safely. </a:t>
              </a:r>
            </a:p>
          </p:txBody>
        </p:sp>
      </p:grpSp>
    </p:spTree>
    <p:extLst>
      <p:ext uri="{BB962C8B-B14F-4D97-AF65-F5344CB8AC3E}">
        <p14:creationId xmlns:p14="http://schemas.microsoft.com/office/powerpoint/2010/main" val="12250157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121418C-FD42-48E0-6A2C-7E30919F9D75}"/>
              </a:ext>
            </a:extLst>
          </p:cNvPr>
          <p:cNvGrpSpPr/>
          <p:nvPr/>
        </p:nvGrpSpPr>
        <p:grpSpPr>
          <a:xfrm>
            <a:off x="1277868" y="163775"/>
            <a:ext cx="8994363" cy="769794"/>
            <a:chOff x="3560836" y="143441"/>
            <a:chExt cx="3747609" cy="616628"/>
          </a:xfrm>
        </p:grpSpPr>
        <p:sp>
          <p:nvSpPr>
            <p:cNvPr id="3" name="Rectangle 2">
              <a:extLst>
                <a:ext uri="{FF2B5EF4-FFF2-40B4-BE49-F238E27FC236}">
                  <a16:creationId xmlns:a16="http://schemas.microsoft.com/office/drawing/2014/main" id="{73250331-4865-521C-6B61-AD4A8D1A2549}"/>
                </a:ext>
              </a:extLst>
            </p:cNvPr>
            <p:cNvSpPr/>
            <p:nvPr/>
          </p:nvSpPr>
          <p:spPr>
            <a:xfrm>
              <a:off x="3651016" y="143441"/>
              <a:ext cx="3567250" cy="616628"/>
            </a:xfrm>
            <a:prstGeom prst="rect">
              <a:avLst/>
            </a:prstGeom>
            <a:ln w="57150">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4" name="TextBox 3">
              <a:extLst>
                <a:ext uri="{FF2B5EF4-FFF2-40B4-BE49-F238E27FC236}">
                  <a16:creationId xmlns:a16="http://schemas.microsoft.com/office/drawing/2014/main" id="{E15B1DA4-1729-F953-AE8D-063C803FAC9B}"/>
                </a:ext>
              </a:extLst>
            </p:cNvPr>
            <p:cNvSpPr txBox="1"/>
            <p:nvPr/>
          </p:nvSpPr>
          <p:spPr>
            <a:xfrm>
              <a:off x="3560836" y="252982"/>
              <a:ext cx="3747609" cy="419115"/>
            </a:xfrm>
            <a:prstGeom prst="rect">
              <a:avLst/>
            </a:prstGeom>
            <a:noFill/>
            <a:ln>
              <a:noFill/>
            </a:ln>
          </p:spPr>
          <p:txBody>
            <a:bodyPr wrap="square" lIns="91440" tIns="45720" rIns="91440" bIns="45720" rtlCol="0" anchor="t">
              <a:spAutoFit/>
            </a:bodyPr>
            <a:lstStyle/>
            <a:p>
              <a:pPr algn="ctr"/>
              <a:r>
                <a:rPr lang="en-US" sz="2800" b="1" dirty="0">
                  <a:latin typeface="Cavolini" panose="03000502040302020204" pitchFamily="66" charset="0"/>
                  <a:cs typeface="Cavolini" panose="03000502040302020204" pitchFamily="66" charset="0"/>
                </a:rPr>
                <a:t>Forest School Skills – Year 3</a:t>
              </a:r>
              <a:endParaRPr lang="en-GB" sz="1200" dirty="0">
                <a:latin typeface="Cavolini" panose="03000502040302020204" pitchFamily="66" charset="0"/>
                <a:cs typeface="Cavolini" panose="03000502040302020204" pitchFamily="66" charset="0"/>
              </a:endParaRPr>
            </a:p>
          </p:txBody>
        </p:sp>
      </p:grpSp>
      <p:grpSp>
        <p:nvGrpSpPr>
          <p:cNvPr id="7" name="Group 6">
            <a:extLst>
              <a:ext uri="{FF2B5EF4-FFF2-40B4-BE49-F238E27FC236}">
                <a16:creationId xmlns:a16="http://schemas.microsoft.com/office/drawing/2014/main" id="{3869CCAD-5F9B-12F8-C5B0-F8A9BDA2ED62}"/>
              </a:ext>
            </a:extLst>
          </p:cNvPr>
          <p:cNvGrpSpPr/>
          <p:nvPr/>
        </p:nvGrpSpPr>
        <p:grpSpPr>
          <a:xfrm>
            <a:off x="342166" y="1070319"/>
            <a:ext cx="11563589" cy="4393390"/>
            <a:chOff x="342166" y="1277798"/>
            <a:chExt cx="11563589" cy="4170537"/>
          </a:xfrm>
        </p:grpSpPr>
        <p:sp>
          <p:nvSpPr>
            <p:cNvPr id="28" name="Rectangle 27">
              <a:extLst>
                <a:ext uri="{FF2B5EF4-FFF2-40B4-BE49-F238E27FC236}">
                  <a16:creationId xmlns:a16="http://schemas.microsoft.com/office/drawing/2014/main" id="{0DF51219-C05B-8E80-1ED2-EDCC8568DB15}"/>
                </a:ext>
              </a:extLst>
            </p:cNvPr>
            <p:cNvSpPr/>
            <p:nvPr/>
          </p:nvSpPr>
          <p:spPr>
            <a:xfrm>
              <a:off x="8123453" y="3290604"/>
              <a:ext cx="3782302" cy="1863060"/>
            </a:xfrm>
            <a:prstGeom prst="rect">
              <a:avLst/>
            </a:prstGeom>
            <a:solidFill>
              <a:srgbClr val="CC0000"/>
            </a:solidFill>
            <a:ln w="57150">
              <a:solidFill>
                <a:srgbClr val="800000"/>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20" name="Rectangle 19">
              <a:extLst>
                <a:ext uri="{FF2B5EF4-FFF2-40B4-BE49-F238E27FC236}">
                  <a16:creationId xmlns:a16="http://schemas.microsoft.com/office/drawing/2014/main" id="{233E7B0B-E4A2-CD13-FB52-0C945FA85079}"/>
                </a:ext>
              </a:extLst>
            </p:cNvPr>
            <p:cNvSpPr/>
            <p:nvPr/>
          </p:nvSpPr>
          <p:spPr>
            <a:xfrm>
              <a:off x="4236574" y="3290604"/>
              <a:ext cx="3782302" cy="1863060"/>
            </a:xfrm>
            <a:prstGeom prst="rect">
              <a:avLst/>
            </a:prstGeom>
            <a:solidFill>
              <a:srgbClr val="990099"/>
            </a:solidFill>
            <a:ln w="57150">
              <a:solidFill>
                <a:srgbClr val="660066"/>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11" name="Rectangle 10">
              <a:extLst>
                <a:ext uri="{FF2B5EF4-FFF2-40B4-BE49-F238E27FC236}">
                  <a16:creationId xmlns:a16="http://schemas.microsoft.com/office/drawing/2014/main" id="{1733BCF3-0FD5-98A0-ED62-2F31FBF6457E}"/>
                </a:ext>
              </a:extLst>
            </p:cNvPr>
            <p:cNvSpPr/>
            <p:nvPr/>
          </p:nvSpPr>
          <p:spPr>
            <a:xfrm>
              <a:off x="342166" y="3290604"/>
              <a:ext cx="3782302" cy="1863060"/>
            </a:xfrm>
            <a:prstGeom prst="rect">
              <a:avLst/>
            </a:prstGeom>
            <a:solidFill>
              <a:schemeClr val="accent2"/>
            </a:solidFill>
            <a:ln w="57150">
              <a:solidFill>
                <a:schemeClr val="accent2">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24" name="Rectangle 23">
              <a:extLst>
                <a:ext uri="{FF2B5EF4-FFF2-40B4-BE49-F238E27FC236}">
                  <a16:creationId xmlns:a16="http://schemas.microsoft.com/office/drawing/2014/main" id="{2D196083-1401-84B8-B06A-A54963A2D439}"/>
                </a:ext>
              </a:extLst>
            </p:cNvPr>
            <p:cNvSpPr/>
            <p:nvPr/>
          </p:nvSpPr>
          <p:spPr>
            <a:xfrm>
              <a:off x="8123453" y="1277798"/>
              <a:ext cx="3782302" cy="1863060"/>
            </a:xfrm>
            <a:prstGeom prst="rect">
              <a:avLst/>
            </a:prstGeom>
            <a:solidFill>
              <a:schemeClr val="accent4"/>
            </a:solidFill>
            <a:ln w="57150">
              <a:solidFill>
                <a:schemeClr val="accent4">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16" name="Rectangle 15">
              <a:extLst>
                <a:ext uri="{FF2B5EF4-FFF2-40B4-BE49-F238E27FC236}">
                  <a16:creationId xmlns:a16="http://schemas.microsoft.com/office/drawing/2014/main" id="{B6196C26-B162-A8E4-AEF9-12C56B20DAF3}"/>
                </a:ext>
              </a:extLst>
            </p:cNvPr>
            <p:cNvSpPr/>
            <p:nvPr/>
          </p:nvSpPr>
          <p:spPr>
            <a:xfrm>
              <a:off x="4236574" y="1277798"/>
              <a:ext cx="3782302" cy="1863060"/>
            </a:xfrm>
            <a:prstGeom prst="rect">
              <a:avLst/>
            </a:prstGeom>
            <a:solidFill>
              <a:schemeClr val="accent5"/>
            </a:solidFill>
            <a:ln w="57150">
              <a:solidFill>
                <a:schemeClr val="accent5">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74" name="Rectangle 73">
              <a:extLst>
                <a:ext uri="{FF2B5EF4-FFF2-40B4-BE49-F238E27FC236}">
                  <a16:creationId xmlns:a16="http://schemas.microsoft.com/office/drawing/2014/main" id="{83CF4DFD-04CB-404D-3D2A-14EA3187150D}"/>
                </a:ext>
              </a:extLst>
            </p:cNvPr>
            <p:cNvSpPr/>
            <p:nvPr/>
          </p:nvSpPr>
          <p:spPr>
            <a:xfrm>
              <a:off x="342166" y="1277798"/>
              <a:ext cx="3782302" cy="1863060"/>
            </a:xfrm>
            <a:prstGeom prst="rect">
              <a:avLst/>
            </a:prstGeom>
            <a:solidFill>
              <a:schemeClr val="accent6"/>
            </a:solidFill>
            <a:ln w="57150">
              <a:solidFill>
                <a:schemeClr val="accent6">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92" name="TextBox 91">
              <a:extLst>
                <a:ext uri="{FF2B5EF4-FFF2-40B4-BE49-F238E27FC236}">
                  <a16:creationId xmlns:a16="http://schemas.microsoft.com/office/drawing/2014/main" id="{2D33D33C-D067-F9A7-8E20-13DC2A3039EB}"/>
                </a:ext>
              </a:extLst>
            </p:cNvPr>
            <p:cNvSpPr txBox="1"/>
            <p:nvPr/>
          </p:nvSpPr>
          <p:spPr>
            <a:xfrm>
              <a:off x="370764" y="1347913"/>
              <a:ext cx="3689585" cy="1227092"/>
            </a:xfrm>
            <a:prstGeom prst="rect">
              <a:avLst/>
            </a:prstGeom>
            <a:noFill/>
            <a:ln>
              <a:noFill/>
            </a:ln>
          </p:spPr>
          <p:txBody>
            <a:bodyPr wrap="square">
              <a:spAutoFit/>
            </a:bodyPr>
            <a:lstStyle/>
            <a:p>
              <a:pPr algn="ctr"/>
              <a:r>
                <a:rPr lang="en-US" b="1" u="sng" dirty="0">
                  <a:latin typeface="Cavolini" panose="020B0502040204020203" pitchFamily="66" charset="0"/>
                  <a:cs typeface="Cavolini" panose="020B0502040204020203" pitchFamily="66" charset="0"/>
                </a:rPr>
                <a:t>Exploration and play</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Reinforce rules and boundaries.</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Take part in outdoor challenges.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Engage in a range of play-types with peers.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Explore sustainably, leaving no trace. </a:t>
              </a:r>
            </a:p>
          </p:txBody>
        </p:sp>
        <p:sp>
          <p:nvSpPr>
            <p:cNvPr id="14" name="TextBox 13">
              <a:extLst>
                <a:ext uri="{FF2B5EF4-FFF2-40B4-BE49-F238E27FC236}">
                  <a16:creationId xmlns:a16="http://schemas.microsoft.com/office/drawing/2014/main" id="{B6C9C194-1FAF-C938-8A0D-D17F04EDC521}"/>
                </a:ext>
              </a:extLst>
            </p:cNvPr>
            <p:cNvSpPr txBox="1"/>
            <p:nvPr/>
          </p:nvSpPr>
          <p:spPr>
            <a:xfrm>
              <a:off x="370764" y="3344748"/>
              <a:ext cx="3689585" cy="2015936"/>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Using tools / knot work.</a:t>
              </a:r>
            </a:p>
            <a:p>
              <a:pPr marL="285750" indent="-285750">
                <a:buFont typeface="Arial" panose="020B0604020202020204" pitchFamily="34" charset="0"/>
                <a:buChar char="•"/>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Continued use of basic tools:</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peeler.          </a:t>
              </a:r>
              <a:r>
                <a:rPr lang="en-US" sz="1200" dirty="0">
                  <a:solidFill>
                    <a:prstClr val="black"/>
                  </a:solidFill>
                  <a:latin typeface="Cavolini" panose="020B0502040204020203" pitchFamily="66" charset="0"/>
                  <a:cs typeface="Cavolini" panose="020B0502040204020203" pitchFamily="66" charset="0"/>
                </a:rPr>
                <a:t>    - secateurs.</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trowel.           </a:t>
              </a:r>
              <a:r>
                <a:rPr lang="en-US" sz="1200" dirty="0">
                  <a:solidFill>
                    <a:prstClr val="black"/>
                  </a:solidFill>
                  <a:latin typeface="Cavolini" panose="020B0502040204020203" pitchFamily="66" charset="0"/>
                  <a:cs typeface="Cavolini" panose="020B0502040204020203" pitchFamily="66" charset="0"/>
                </a:rPr>
                <a:t> - loppers.</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hammer</a:t>
              </a:r>
              <a:r>
                <a:rPr lang="en-US" sz="1200" dirty="0">
                  <a:solidFill>
                    <a:prstClr val="black"/>
                  </a:solidFill>
                  <a:latin typeface="Cavolini" panose="020B0502040204020203" pitchFamily="66" charset="0"/>
                  <a:cs typeface="Cavolini" panose="020B0502040204020203" pitchFamily="66" charset="0"/>
                </a:rPr>
                <a:t>.          </a:t>
              </a:r>
              <a:br>
                <a:rPr lang="en-US" sz="1200" dirty="0">
                  <a:solidFill>
                    <a:prstClr val="black"/>
                  </a:solidFill>
                  <a:latin typeface="Cavolini" panose="020B0502040204020203" pitchFamily="66" charset="0"/>
                  <a:cs typeface="Cavolini" panose="020B0502040204020203" pitchFamily="66" charset="0"/>
                </a:rPr>
              </a:br>
              <a:r>
                <a:rPr lang="en-US" sz="1200" dirty="0">
                  <a:solidFill>
                    <a:prstClr val="black"/>
                  </a:solidFill>
                  <a:latin typeface="Cavolini" panose="020B0502040204020203" pitchFamily="66" charset="0"/>
                  <a:cs typeface="Cavolini" panose="020B0502040204020203" pitchFamily="66" charset="0"/>
                </a:rPr>
                <a:t>- flint and steel.</a:t>
              </a:r>
            </a:p>
            <a:p>
              <a:pPr marL="285750" indent="-285750">
                <a:buFont typeface="Arial" panose="020B0604020202020204" pitchFamily="34" charset="0"/>
                <a:buChar char="•"/>
                <a:defRPr/>
              </a:pPr>
              <a:r>
                <a:rPr lang="en-US" sz="1200" dirty="0">
                  <a:solidFill>
                    <a:prstClr val="black"/>
                  </a:solidFill>
                  <a:latin typeface="Cavolini" panose="020B0502040204020203" pitchFamily="66" charset="0"/>
                  <a:cs typeface="Cavolini" panose="020B0502040204020203" pitchFamily="66" charset="0"/>
                </a:rPr>
                <a:t>Knots: figure 8 and clove hitch. </a:t>
              </a:r>
            </a:p>
            <a:p>
              <a:pPr marL="285750" indent="-285750">
                <a:buFont typeface="Arial" panose="020B0604020202020204" pitchFamily="34" charset="0"/>
                <a:buChar char="•"/>
                <a:defRPr/>
              </a:pPr>
              <a:r>
                <a:rPr lang="en-US" sz="1200" dirty="0">
                  <a:solidFill>
                    <a:prstClr val="black"/>
                  </a:solidFill>
                  <a:latin typeface="Cavolini" panose="020B0502040204020203" pitchFamily="66" charset="0"/>
                  <a:cs typeface="Cavolini" panose="020B0502040204020203" pitchFamily="66" charset="0"/>
                </a:rPr>
                <a:t>Introduction to timber hitch knot. </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endParaRPr lang="en-US" sz="1200" dirty="0">
                <a:solidFill>
                  <a:prstClr val="black"/>
                </a:solidFill>
                <a:latin typeface="Cavolini" panose="020B0502040204020203" pitchFamily="66" charset="0"/>
                <a:cs typeface="Cavolini" panose="020B0502040204020203" pitchFamily="66" charset="0"/>
              </a:endParaRPr>
            </a:p>
            <a:p>
              <a:pPr marL="285750" indent="-285750">
                <a:buFont typeface="Arial" panose="020B0604020202020204" pitchFamily="34" charset="0"/>
                <a:buChar char="•"/>
                <a:defRPr/>
              </a:pPr>
              <a:endParaRPr lang="en-GB" dirty="0">
                <a:latin typeface="Cavolini" panose="020B0502040204020203" pitchFamily="66" charset="0"/>
                <a:cs typeface="Cavolini" panose="020B0502040204020203" pitchFamily="66" charset="0"/>
              </a:endParaRPr>
            </a:p>
          </p:txBody>
        </p:sp>
        <p:sp>
          <p:nvSpPr>
            <p:cNvPr id="18" name="TextBox 17">
              <a:extLst>
                <a:ext uri="{FF2B5EF4-FFF2-40B4-BE49-F238E27FC236}">
                  <a16:creationId xmlns:a16="http://schemas.microsoft.com/office/drawing/2014/main" id="{4C7E4F86-FB0D-BD02-91B3-2600353D3B11}"/>
                </a:ext>
              </a:extLst>
            </p:cNvPr>
            <p:cNvSpPr txBox="1"/>
            <p:nvPr/>
          </p:nvSpPr>
          <p:spPr>
            <a:xfrm>
              <a:off x="4265172" y="1331942"/>
              <a:ext cx="3689585" cy="2045153"/>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Navigation</a:t>
              </a:r>
            </a:p>
            <a:p>
              <a:pPr marL="285750" indent="-285750">
                <a:buFont typeface="Arial" panose="020B0604020202020204" pitchFamily="34" charset="0"/>
                <a:buChar char="•"/>
              </a:pPr>
              <a:r>
                <a:rPr lang="en-GB" sz="1200" b="0" i="0" u="none" strike="noStrike" baseline="0" dirty="0">
                  <a:solidFill>
                    <a:srgbClr val="000000"/>
                  </a:solidFill>
                  <a:latin typeface="Cavolini" panose="03000502040302020204" pitchFamily="66" charset="0"/>
                  <a:cs typeface="Cavolini" panose="03000502040302020204" pitchFamily="66" charset="0"/>
                </a:rPr>
                <a:t>Navigate around site to</a:t>
              </a:r>
              <a:r>
                <a:rPr lang="en-US" sz="1200" b="0" i="0" u="none" strike="noStrike" baseline="0" dirty="0">
                  <a:solidFill>
                    <a:srgbClr val="000000"/>
                  </a:solidFill>
                  <a:latin typeface="Cavolini" panose="03000502040302020204" pitchFamily="66" charset="0"/>
                  <a:cs typeface="Cavolini" panose="03000502040302020204" pitchFamily="66" charset="0"/>
                </a:rPr>
                <a:t> landmarks and human and physical features.</a:t>
              </a:r>
            </a:p>
            <a:p>
              <a:pPr marL="285750" indent="-285750">
                <a:buFont typeface="Arial" panose="020B0604020202020204" pitchFamily="34" charset="0"/>
                <a:buChar char="•"/>
              </a:pPr>
              <a:r>
                <a:rPr lang="en-US" sz="1200" b="0" i="0" u="none" strike="noStrike" baseline="0" dirty="0">
                  <a:solidFill>
                    <a:srgbClr val="000000"/>
                  </a:solidFill>
                  <a:latin typeface="Cavolini" panose="03000502040302020204" pitchFamily="66" charset="0"/>
                  <a:cs typeface="Cavolini" panose="03000502040302020204" pitchFamily="66" charset="0"/>
                </a:rPr>
                <a:t>Demonstrate understanding of the concept of a basic map.</a:t>
              </a:r>
            </a:p>
            <a:p>
              <a:pPr marL="285750" indent="-285750">
                <a:buFont typeface="Arial" panose="020B0604020202020204" pitchFamily="34" charset="0"/>
                <a:buChar char="•"/>
              </a:pPr>
              <a:r>
                <a:rPr lang="en-US" sz="1200" b="0" i="0" u="none" strike="noStrike" baseline="0" dirty="0">
                  <a:solidFill>
                    <a:srgbClr val="000000"/>
                  </a:solidFill>
                  <a:latin typeface="Cavolini" panose="03000502040302020204" pitchFamily="66" charset="0"/>
                  <a:cs typeface="Cavolini" panose="03000502040302020204" pitchFamily="66" charset="0"/>
                </a:rPr>
                <a:t>Navigate way around a simple orienteering course using compass directions. </a:t>
              </a:r>
            </a:p>
            <a:p>
              <a:r>
                <a:rPr lang="en-GB" sz="1800" b="0" i="0" u="none" strike="noStrike" baseline="0" dirty="0">
                  <a:solidFill>
                    <a:srgbClr val="000000"/>
                  </a:solidFill>
                  <a:latin typeface="Calibri" panose="020F0502020204030204" pitchFamily="34" charset="0"/>
                </a:rPr>
                <a:t>	</a:t>
              </a:r>
            </a:p>
            <a:p>
              <a:endParaRPr lang="en-GB" sz="1400" dirty="0">
                <a:latin typeface="Cavolini" panose="020B0502040204020203" pitchFamily="66" charset="0"/>
                <a:cs typeface="Cavolini" panose="020B0502040204020203" pitchFamily="66" charset="0"/>
              </a:endParaRPr>
            </a:p>
          </p:txBody>
        </p:sp>
        <p:sp>
          <p:nvSpPr>
            <p:cNvPr id="22" name="TextBox 21">
              <a:extLst>
                <a:ext uri="{FF2B5EF4-FFF2-40B4-BE49-F238E27FC236}">
                  <a16:creationId xmlns:a16="http://schemas.microsoft.com/office/drawing/2014/main" id="{CE293EA3-3244-8036-2DB9-0832F1B3ADD4}"/>
                </a:ext>
              </a:extLst>
            </p:cNvPr>
            <p:cNvSpPr txBox="1"/>
            <p:nvPr/>
          </p:nvSpPr>
          <p:spPr>
            <a:xfrm>
              <a:off x="4265172" y="3344749"/>
              <a:ext cx="3689585" cy="2103586"/>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Flora and Fauna.</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Demonstrate risk awareness.</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Discuss the function of the parts of trees and plants.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Identify the parts of a plant which help a flower get pollinated.</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Discuss the seasons and changes. </a:t>
              </a:r>
            </a:p>
            <a:p>
              <a:pPr marL="285750" indent="-285750">
                <a:buFont typeface="Arial" panose="020B0604020202020204" pitchFamily="34" charset="0"/>
                <a:buChar char="•"/>
              </a:pPr>
              <a:r>
                <a:rPr lang="en-GB" sz="1200" dirty="0">
                  <a:latin typeface="Cavolini" panose="020B0502040204020203" pitchFamily="66" charset="0"/>
                  <a:cs typeface="Cavolini" panose="020B0502040204020203" pitchFamily="66" charset="0"/>
                </a:rPr>
                <a:t>Recognise</a:t>
              </a:r>
              <a:r>
                <a:rPr lang="en-US" sz="1200" dirty="0">
                  <a:latin typeface="Cavolini" panose="020B0502040204020203" pitchFamily="66" charset="0"/>
                  <a:cs typeface="Cavolini" panose="020B0502040204020203" pitchFamily="66" charset="0"/>
                </a:rPr>
                <a:t> animal habitats.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Use the senses to </a:t>
              </a:r>
              <a:r>
                <a:rPr lang="en-US" sz="1200" dirty="0" err="1">
                  <a:latin typeface="Cavolini" panose="020B0502040204020203" pitchFamily="66" charset="0"/>
                  <a:cs typeface="Cavolini" panose="020B0502040204020203" pitchFamily="66" charset="0"/>
                </a:rPr>
                <a:t>recognise</a:t>
              </a:r>
              <a:r>
                <a:rPr lang="en-US" sz="1200" dirty="0">
                  <a:latin typeface="Cavolini" panose="020B0502040204020203" pitchFamily="66" charset="0"/>
                  <a:cs typeface="Cavolini" panose="020B0502040204020203" pitchFamily="66" charset="0"/>
                </a:rPr>
                <a:t> sounds. </a:t>
              </a:r>
            </a:p>
            <a:p>
              <a:pPr marL="285750" indent="-285750">
                <a:buFont typeface="Arial" panose="020B0604020202020204" pitchFamily="34" charset="0"/>
                <a:buChar char="•"/>
              </a:pPr>
              <a:endParaRPr lang="en-US" sz="1200" dirty="0">
                <a:latin typeface="Cavolini" panose="020B0502040204020203" pitchFamily="66" charset="0"/>
                <a:cs typeface="Cavolini" panose="020B0502040204020203" pitchFamily="66" charset="0"/>
              </a:endParaRPr>
            </a:p>
            <a:p>
              <a:pPr marL="285750" indent="-285750">
                <a:buFont typeface="Arial" panose="020B0604020202020204" pitchFamily="34" charset="0"/>
                <a:buChar char="•"/>
              </a:pPr>
              <a:endParaRPr lang="en-US" sz="1200" dirty="0">
                <a:latin typeface="Cavolini" panose="020B0502040204020203" pitchFamily="66" charset="0"/>
                <a:cs typeface="Cavolini" panose="020B0502040204020203" pitchFamily="66" charset="0"/>
              </a:endParaRPr>
            </a:p>
          </p:txBody>
        </p:sp>
        <p:sp>
          <p:nvSpPr>
            <p:cNvPr id="26" name="TextBox 25">
              <a:extLst>
                <a:ext uri="{FF2B5EF4-FFF2-40B4-BE49-F238E27FC236}">
                  <a16:creationId xmlns:a16="http://schemas.microsoft.com/office/drawing/2014/main" id="{D9576E56-031A-041E-82D2-B8C6CF05BD6D}"/>
                </a:ext>
              </a:extLst>
            </p:cNvPr>
            <p:cNvSpPr txBox="1"/>
            <p:nvPr/>
          </p:nvSpPr>
          <p:spPr>
            <a:xfrm>
              <a:off x="8152051" y="1331942"/>
              <a:ext cx="3689585" cy="1577689"/>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Shelter building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Work successfully as a group to create a shelter using tarps and rope.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Compare and evaluate the shelters in relation to their sturdiness, durability and weatherproofing.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solidFill>
                    <a:prstClr val="black"/>
                  </a:solidFill>
                  <a:latin typeface="Cavolini" panose="020B0502040204020203" pitchFamily="66" charset="0"/>
                  <a:cs typeface="Cavolini" panose="020B0502040204020203" pitchFamily="66" charset="0"/>
                </a:rPr>
                <a:t>As</a:t>
              </a:r>
              <a:r>
                <a:rPr kumimoji="0" lang="en-US" sz="1200" b="0" i="0" u="none" strike="noStrike" kern="1200" cap="none" spc="0" normalizeH="0" baseline="0" noProof="0" dirty="0" err="1">
                  <a:ln>
                    <a:noFill/>
                  </a:ln>
                  <a:solidFill>
                    <a:prstClr val="black"/>
                  </a:solidFill>
                  <a:effectLst/>
                  <a:uLnTx/>
                  <a:uFillTx/>
                  <a:latin typeface="Cavolini" panose="020B0502040204020203" pitchFamily="66" charset="0"/>
                  <a:ea typeface="+mn-ea"/>
                  <a:cs typeface="Cavolini" panose="020B0502040204020203" pitchFamily="66" charset="0"/>
                </a:rPr>
                <a:t>sess</a:t>
              </a: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if the shelter is fit for purpose.</a:t>
              </a:r>
              <a:endParaRPr lang="en-GB" b="1" u="sng" dirty="0">
                <a:latin typeface="Cavolini" panose="020B0502040204020203" pitchFamily="66" charset="0"/>
                <a:cs typeface="Cavolini" panose="020B0502040204020203" pitchFamily="66" charset="0"/>
              </a:endParaRPr>
            </a:p>
          </p:txBody>
        </p:sp>
        <p:sp>
          <p:nvSpPr>
            <p:cNvPr id="30" name="TextBox 29">
              <a:extLst>
                <a:ext uri="{FF2B5EF4-FFF2-40B4-BE49-F238E27FC236}">
                  <a16:creationId xmlns:a16="http://schemas.microsoft.com/office/drawing/2014/main" id="{62507CCC-E174-F438-0ACF-94A021B02A77}"/>
                </a:ext>
              </a:extLst>
            </p:cNvPr>
            <p:cNvSpPr txBox="1"/>
            <p:nvPr/>
          </p:nvSpPr>
          <p:spPr>
            <a:xfrm>
              <a:off x="8152051" y="3344748"/>
              <a:ext cx="3689585" cy="1752988"/>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Campfire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Observe and talk about fire lighting procedures.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Demonstrate understanding of the fire triangle.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Safety procedures – fire safety.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avolini" panose="020B0502040204020203" pitchFamily="66" charset="0"/>
                  <a:cs typeface="Cavolini" panose="020B0502040204020203" pitchFamily="66" charset="0"/>
                </a:rPr>
                <a:t>Understand fire safety and its risks.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avolini" panose="020B0502040204020203" pitchFamily="66" charset="0"/>
                  <a:cs typeface="Cavolini" panose="020B0502040204020203" pitchFamily="66" charset="0"/>
                </a:rPr>
                <a:t>Demonstrate lighting and extinguishing a fire safely. </a:t>
              </a:r>
            </a:p>
          </p:txBody>
        </p:sp>
      </p:grpSp>
    </p:spTree>
    <p:extLst>
      <p:ext uri="{BB962C8B-B14F-4D97-AF65-F5344CB8AC3E}">
        <p14:creationId xmlns:p14="http://schemas.microsoft.com/office/powerpoint/2010/main" val="335300360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121418C-FD42-48E0-6A2C-7E30919F9D75}"/>
              </a:ext>
            </a:extLst>
          </p:cNvPr>
          <p:cNvGrpSpPr/>
          <p:nvPr/>
        </p:nvGrpSpPr>
        <p:grpSpPr>
          <a:xfrm>
            <a:off x="1277868" y="163775"/>
            <a:ext cx="8994363" cy="769794"/>
            <a:chOff x="3560836" y="143441"/>
            <a:chExt cx="3747609" cy="616628"/>
          </a:xfrm>
        </p:grpSpPr>
        <p:sp>
          <p:nvSpPr>
            <p:cNvPr id="3" name="Rectangle 2">
              <a:extLst>
                <a:ext uri="{FF2B5EF4-FFF2-40B4-BE49-F238E27FC236}">
                  <a16:creationId xmlns:a16="http://schemas.microsoft.com/office/drawing/2014/main" id="{73250331-4865-521C-6B61-AD4A8D1A2549}"/>
                </a:ext>
              </a:extLst>
            </p:cNvPr>
            <p:cNvSpPr/>
            <p:nvPr/>
          </p:nvSpPr>
          <p:spPr>
            <a:xfrm>
              <a:off x="3651016" y="143441"/>
              <a:ext cx="3567250" cy="616628"/>
            </a:xfrm>
            <a:prstGeom prst="rect">
              <a:avLst/>
            </a:prstGeom>
            <a:ln w="57150">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4" name="TextBox 3">
              <a:extLst>
                <a:ext uri="{FF2B5EF4-FFF2-40B4-BE49-F238E27FC236}">
                  <a16:creationId xmlns:a16="http://schemas.microsoft.com/office/drawing/2014/main" id="{E15B1DA4-1729-F953-AE8D-063C803FAC9B}"/>
                </a:ext>
              </a:extLst>
            </p:cNvPr>
            <p:cNvSpPr txBox="1"/>
            <p:nvPr/>
          </p:nvSpPr>
          <p:spPr>
            <a:xfrm>
              <a:off x="3560836" y="252982"/>
              <a:ext cx="3747609" cy="419115"/>
            </a:xfrm>
            <a:prstGeom prst="rect">
              <a:avLst/>
            </a:prstGeom>
            <a:noFill/>
            <a:ln>
              <a:noFill/>
            </a:ln>
          </p:spPr>
          <p:txBody>
            <a:bodyPr wrap="square" lIns="91440" tIns="45720" rIns="91440" bIns="45720" rtlCol="0" anchor="t">
              <a:spAutoFit/>
            </a:bodyPr>
            <a:lstStyle/>
            <a:p>
              <a:pPr algn="ctr"/>
              <a:r>
                <a:rPr lang="en-US" sz="2800" b="1" dirty="0">
                  <a:latin typeface="Cavolini" panose="03000502040302020204" pitchFamily="66" charset="0"/>
                  <a:cs typeface="Cavolini" panose="03000502040302020204" pitchFamily="66" charset="0"/>
                </a:rPr>
                <a:t>Forest School Skills – Year 4</a:t>
              </a:r>
              <a:endParaRPr lang="en-GB" sz="1200" dirty="0">
                <a:latin typeface="Cavolini" panose="03000502040302020204" pitchFamily="66" charset="0"/>
                <a:cs typeface="Cavolini" panose="03000502040302020204" pitchFamily="66" charset="0"/>
              </a:endParaRPr>
            </a:p>
          </p:txBody>
        </p:sp>
      </p:grpSp>
      <p:grpSp>
        <p:nvGrpSpPr>
          <p:cNvPr id="7" name="Group 6">
            <a:extLst>
              <a:ext uri="{FF2B5EF4-FFF2-40B4-BE49-F238E27FC236}">
                <a16:creationId xmlns:a16="http://schemas.microsoft.com/office/drawing/2014/main" id="{3869CCAD-5F9B-12F8-C5B0-F8A9BDA2ED62}"/>
              </a:ext>
            </a:extLst>
          </p:cNvPr>
          <p:cNvGrpSpPr/>
          <p:nvPr/>
        </p:nvGrpSpPr>
        <p:grpSpPr>
          <a:xfrm>
            <a:off x="314205" y="960495"/>
            <a:ext cx="11563589" cy="4570279"/>
            <a:chOff x="342166" y="1277798"/>
            <a:chExt cx="11563589" cy="4176271"/>
          </a:xfrm>
        </p:grpSpPr>
        <p:sp>
          <p:nvSpPr>
            <p:cNvPr id="28" name="Rectangle 27">
              <a:extLst>
                <a:ext uri="{FF2B5EF4-FFF2-40B4-BE49-F238E27FC236}">
                  <a16:creationId xmlns:a16="http://schemas.microsoft.com/office/drawing/2014/main" id="{0DF51219-C05B-8E80-1ED2-EDCC8568DB15}"/>
                </a:ext>
              </a:extLst>
            </p:cNvPr>
            <p:cNvSpPr/>
            <p:nvPr/>
          </p:nvSpPr>
          <p:spPr>
            <a:xfrm>
              <a:off x="8123453" y="3290604"/>
              <a:ext cx="3782302" cy="1863060"/>
            </a:xfrm>
            <a:prstGeom prst="rect">
              <a:avLst/>
            </a:prstGeom>
            <a:solidFill>
              <a:srgbClr val="CC0000"/>
            </a:solidFill>
            <a:ln w="57150">
              <a:solidFill>
                <a:srgbClr val="800000"/>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20" name="Rectangle 19">
              <a:extLst>
                <a:ext uri="{FF2B5EF4-FFF2-40B4-BE49-F238E27FC236}">
                  <a16:creationId xmlns:a16="http://schemas.microsoft.com/office/drawing/2014/main" id="{233E7B0B-E4A2-CD13-FB52-0C945FA85079}"/>
                </a:ext>
              </a:extLst>
            </p:cNvPr>
            <p:cNvSpPr/>
            <p:nvPr/>
          </p:nvSpPr>
          <p:spPr>
            <a:xfrm>
              <a:off x="4236574" y="3290604"/>
              <a:ext cx="3782302" cy="1863060"/>
            </a:xfrm>
            <a:prstGeom prst="rect">
              <a:avLst/>
            </a:prstGeom>
            <a:solidFill>
              <a:srgbClr val="990099"/>
            </a:solidFill>
            <a:ln w="57150">
              <a:solidFill>
                <a:srgbClr val="660066"/>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11" name="Rectangle 10">
              <a:extLst>
                <a:ext uri="{FF2B5EF4-FFF2-40B4-BE49-F238E27FC236}">
                  <a16:creationId xmlns:a16="http://schemas.microsoft.com/office/drawing/2014/main" id="{1733BCF3-0FD5-98A0-ED62-2F31FBF6457E}"/>
                </a:ext>
              </a:extLst>
            </p:cNvPr>
            <p:cNvSpPr/>
            <p:nvPr/>
          </p:nvSpPr>
          <p:spPr>
            <a:xfrm>
              <a:off x="342166" y="3290604"/>
              <a:ext cx="3782302" cy="1863060"/>
            </a:xfrm>
            <a:prstGeom prst="rect">
              <a:avLst/>
            </a:prstGeom>
            <a:solidFill>
              <a:schemeClr val="accent2"/>
            </a:solidFill>
            <a:ln w="57150">
              <a:solidFill>
                <a:schemeClr val="accent2">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24" name="Rectangle 23">
              <a:extLst>
                <a:ext uri="{FF2B5EF4-FFF2-40B4-BE49-F238E27FC236}">
                  <a16:creationId xmlns:a16="http://schemas.microsoft.com/office/drawing/2014/main" id="{2D196083-1401-84B8-B06A-A54963A2D439}"/>
                </a:ext>
              </a:extLst>
            </p:cNvPr>
            <p:cNvSpPr/>
            <p:nvPr/>
          </p:nvSpPr>
          <p:spPr>
            <a:xfrm>
              <a:off x="8123453" y="1277798"/>
              <a:ext cx="3782302" cy="1863060"/>
            </a:xfrm>
            <a:prstGeom prst="rect">
              <a:avLst/>
            </a:prstGeom>
            <a:solidFill>
              <a:schemeClr val="accent4"/>
            </a:solidFill>
            <a:ln w="57150">
              <a:solidFill>
                <a:schemeClr val="accent4">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16" name="Rectangle 15">
              <a:extLst>
                <a:ext uri="{FF2B5EF4-FFF2-40B4-BE49-F238E27FC236}">
                  <a16:creationId xmlns:a16="http://schemas.microsoft.com/office/drawing/2014/main" id="{B6196C26-B162-A8E4-AEF9-12C56B20DAF3}"/>
                </a:ext>
              </a:extLst>
            </p:cNvPr>
            <p:cNvSpPr/>
            <p:nvPr/>
          </p:nvSpPr>
          <p:spPr>
            <a:xfrm>
              <a:off x="4236574" y="1277798"/>
              <a:ext cx="3782302" cy="1863060"/>
            </a:xfrm>
            <a:prstGeom prst="rect">
              <a:avLst/>
            </a:prstGeom>
            <a:solidFill>
              <a:schemeClr val="accent5"/>
            </a:solidFill>
            <a:ln w="57150">
              <a:solidFill>
                <a:schemeClr val="accent5">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74" name="Rectangle 73">
              <a:extLst>
                <a:ext uri="{FF2B5EF4-FFF2-40B4-BE49-F238E27FC236}">
                  <a16:creationId xmlns:a16="http://schemas.microsoft.com/office/drawing/2014/main" id="{83CF4DFD-04CB-404D-3D2A-14EA3187150D}"/>
                </a:ext>
              </a:extLst>
            </p:cNvPr>
            <p:cNvSpPr/>
            <p:nvPr/>
          </p:nvSpPr>
          <p:spPr>
            <a:xfrm>
              <a:off x="342166" y="1277798"/>
              <a:ext cx="3782302" cy="1863060"/>
            </a:xfrm>
            <a:prstGeom prst="rect">
              <a:avLst/>
            </a:prstGeom>
            <a:solidFill>
              <a:schemeClr val="accent6"/>
            </a:solidFill>
            <a:ln w="57150">
              <a:solidFill>
                <a:schemeClr val="accent6">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92" name="TextBox 91">
              <a:extLst>
                <a:ext uri="{FF2B5EF4-FFF2-40B4-BE49-F238E27FC236}">
                  <a16:creationId xmlns:a16="http://schemas.microsoft.com/office/drawing/2014/main" id="{2D33D33C-D067-F9A7-8E20-13DC2A3039EB}"/>
                </a:ext>
              </a:extLst>
            </p:cNvPr>
            <p:cNvSpPr txBox="1"/>
            <p:nvPr/>
          </p:nvSpPr>
          <p:spPr>
            <a:xfrm>
              <a:off x="370764" y="1347913"/>
              <a:ext cx="3689585" cy="1577689"/>
            </a:xfrm>
            <a:prstGeom prst="rect">
              <a:avLst/>
            </a:prstGeom>
            <a:noFill/>
            <a:ln>
              <a:noFill/>
            </a:ln>
          </p:spPr>
          <p:txBody>
            <a:bodyPr wrap="square">
              <a:spAutoFit/>
            </a:bodyPr>
            <a:lstStyle/>
            <a:p>
              <a:pPr algn="ctr"/>
              <a:r>
                <a:rPr lang="en-US" b="1" u="sng" dirty="0">
                  <a:latin typeface="Cavolini" panose="020B0502040204020203" pitchFamily="66" charset="0"/>
                  <a:cs typeface="Cavolini" panose="020B0502040204020203" pitchFamily="66" charset="0"/>
                </a:rPr>
                <a:t>Exploration and play</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Reinforce rules and boundaries.</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Experience a range of woodland games.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Conduct scavenger hunts in different seasons.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Make use of natural materials to create a sculpture. </a:t>
              </a:r>
            </a:p>
          </p:txBody>
        </p:sp>
        <p:sp>
          <p:nvSpPr>
            <p:cNvPr id="14" name="TextBox 13">
              <a:extLst>
                <a:ext uri="{FF2B5EF4-FFF2-40B4-BE49-F238E27FC236}">
                  <a16:creationId xmlns:a16="http://schemas.microsoft.com/office/drawing/2014/main" id="{B6C9C194-1FAF-C938-8A0D-D17F04EDC521}"/>
                </a:ext>
              </a:extLst>
            </p:cNvPr>
            <p:cNvSpPr txBox="1"/>
            <p:nvPr/>
          </p:nvSpPr>
          <p:spPr>
            <a:xfrm>
              <a:off x="370764" y="3344748"/>
              <a:ext cx="3689585" cy="2109321"/>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Using tools / knot work.</a:t>
              </a:r>
            </a:p>
            <a:p>
              <a:pPr marL="285750" indent="-285750">
                <a:buFont typeface="Arial" panose="020B0604020202020204" pitchFamily="34" charset="0"/>
                <a:buChar char="•"/>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Continued use of basic tools:</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peeler.          </a:t>
              </a:r>
              <a:r>
                <a:rPr lang="en-US" sz="1200" dirty="0">
                  <a:solidFill>
                    <a:prstClr val="black"/>
                  </a:solidFill>
                  <a:latin typeface="Cavolini" panose="020B0502040204020203" pitchFamily="66" charset="0"/>
                  <a:cs typeface="Cavolini" panose="020B0502040204020203" pitchFamily="66" charset="0"/>
                </a:rPr>
                <a:t>    - secateurs.</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trowel.           </a:t>
              </a:r>
              <a:r>
                <a:rPr lang="en-US" sz="1200" dirty="0">
                  <a:solidFill>
                    <a:prstClr val="black"/>
                  </a:solidFill>
                  <a:latin typeface="Cavolini" panose="020B0502040204020203" pitchFamily="66" charset="0"/>
                  <a:cs typeface="Cavolini" panose="020B0502040204020203" pitchFamily="66" charset="0"/>
                </a:rPr>
                <a:t> - loppers.</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hammer</a:t>
              </a:r>
              <a:r>
                <a:rPr lang="en-US" sz="1200" dirty="0">
                  <a:solidFill>
                    <a:prstClr val="black"/>
                  </a:solidFill>
                  <a:latin typeface="Cavolini" panose="020B0502040204020203" pitchFamily="66" charset="0"/>
                  <a:cs typeface="Cavolini" panose="020B0502040204020203" pitchFamily="66" charset="0"/>
                </a:rPr>
                <a:t>.         </a:t>
              </a:r>
              <a:br>
                <a:rPr lang="en-US" sz="1200" dirty="0">
                  <a:solidFill>
                    <a:prstClr val="black"/>
                  </a:solidFill>
                  <a:latin typeface="Cavolini" panose="020B0502040204020203" pitchFamily="66" charset="0"/>
                  <a:cs typeface="Cavolini" panose="020B0502040204020203" pitchFamily="66" charset="0"/>
                </a:rPr>
              </a:br>
              <a:r>
                <a:rPr lang="en-US" sz="1200" dirty="0">
                  <a:solidFill>
                    <a:prstClr val="black"/>
                  </a:solidFill>
                  <a:latin typeface="Cavolini" panose="020B0502040204020203" pitchFamily="66" charset="0"/>
                  <a:cs typeface="Cavolini" panose="020B0502040204020203" pitchFamily="66" charset="0"/>
                </a:rPr>
                <a:t>- flint and steel. </a:t>
              </a:r>
            </a:p>
            <a:p>
              <a:pPr marL="285750" indent="-285750">
                <a:buFont typeface="Arial" panose="020B0604020202020204" pitchFamily="34" charset="0"/>
                <a:buChar char="•"/>
                <a:defRPr/>
              </a:pPr>
              <a:r>
                <a:rPr lang="en-US" sz="1200" dirty="0">
                  <a:solidFill>
                    <a:prstClr val="black"/>
                  </a:solidFill>
                  <a:latin typeface="Cavolini" panose="020B0502040204020203" pitchFamily="66" charset="0"/>
                  <a:cs typeface="Cavolini" panose="020B0502040204020203" pitchFamily="66" charset="0"/>
                </a:rPr>
                <a:t>Knots: figure 8, clove hitch, timber hitch.</a:t>
              </a:r>
              <a:endPar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endParaRPr>
            </a:p>
            <a:p>
              <a:pPr marL="285750" indent="-285750">
                <a:buFont typeface="Arial" panose="020B0604020202020204" pitchFamily="34" charset="0"/>
                <a:buChar char="•"/>
                <a:defRPr/>
              </a:pPr>
              <a:r>
                <a:rPr lang="en-US" sz="1200" dirty="0">
                  <a:solidFill>
                    <a:prstClr val="black"/>
                  </a:solidFill>
                  <a:latin typeface="Cavolini" panose="020B0502040204020203" pitchFamily="66" charset="0"/>
                  <a:cs typeface="Cavolini" panose="020B0502040204020203" pitchFamily="66" charset="0"/>
                </a:rPr>
                <a:t>Introduction to bow saw. </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endParaRPr lang="en-US" sz="1200" dirty="0">
                <a:solidFill>
                  <a:prstClr val="black"/>
                </a:solidFill>
                <a:latin typeface="Cavolini" panose="020B0502040204020203" pitchFamily="66" charset="0"/>
                <a:cs typeface="Cavolini" panose="020B0502040204020203" pitchFamily="66" charset="0"/>
              </a:endParaRPr>
            </a:p>
            <a:p>
              <a:pPr marL="285750" indent="-285750">
                <a:buFont typeface="Arial" panose="020B0604020202020204" pitchFamily="34" charset="0"/>
                <a:buChar char="•"/>
                <a:defRPr/>
              </a:pPr>
              <a:endParaRPr lang="en-GB" dirty="0">
                <a:latin typeface="Cavolini" panose="020B0502040204020203" pitchFamily="66" charset="0"/>
                <a:cs typeface="Cavolini" panose="020B0502040204020203" pitchFamily="66" charset="0"/>
              </a:endParaRPr>
            </a:p>
          </p:txBody>
        </p:sp>
        <p:sp>
          <p:nvSpPr>
            <p:cNvPr id="18" name="TextBox 17">
              <a:extLst>
                <a:ext uri="{FF2B5EF4-FFF2-40B4-BE49-F238E27FC236}">
                  <a16:creationId xmlns:a16="http://schemas.microsoft.com/office/drawing/2014/main" id="{4C7E4F86-FB0D-BD02-91B3-2600353D3B11}"/>
                </a:ext>
              </a:extLst>
            </p:cNvPr>
            <p:cNvSpPr txBox="1"/>
            <p:nvPr/>
          </p:nvSpPr>
          <p:spPr>
            <a:xfrm>
              <a:off x="4265172" y="1331942"/>
              <a:ext cx="3689585" cy="1968700"/>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Navigation</a:t>
              </a:r>
            </a:p>
            <a:p>
              <a:pPr marL="285750" indent="-285750">
                <a:buFont typeface="Arial" panose="020B0604020202020204" pitchFamily="34" charset="0"/>
                <a:buChar char="•"/>
              </a:pPr>
              <a:r>
                <a:rPr lang="en-GB" sz="1200" b="0" i="0" u="none" strike="noStrike" baseline="0" dirty="0">
                  <a:solidFill>
                    <a:srgbClr val="000000"/>
                  </a:solidFill>
                  <a:latin typeface="Cavolini" panose="03000502040302020204" pitchFamily="66" charset="0"/>
                  <a:cs typeface="Cavolini" panose="03000502040302020204" pitchFamily="66" charset="0"/>
                </a:rPr>
                <a:t>Navigate around site to</a:t>
              </a:r>
              <a:r>
                <a:rPr lang="en-US" sz="1200" b="0" i="0" u="none" strike="noStrike" baseline="0" dirty="0">
                  <a:solidFill>
                    <a:srgbClr val="000000"/>
                  </a:solidFill>
                  <a:latin typeface="Cavolini" panose="03000502040302020204" pitchFamily="66" charset="0"/>
                  <a:cs typeface="Cavolini" panose="03000502040302020204" pitchFamily="66" charset="0"/>
                </a:rPr>
                <a:t> landmarks and human and physical features.</a:t>
              </a:r>
            </a:p>
            <a:p>
              <a:pPr marL="285750" indent="-285750">
                <a:buFont typeface="Arial" panose="020B0604020202020204" pitchFamily="34" charset="0"/>
                <a:buChar char="•"/>
              </a:pPr>
              <a:r>
                <a:rPr lang="en-US" sz="1200" dirty="0">
                  <a:solidFill>
                    <a:srgbClr val="000000"/>
                  </a:solidFill>
                  <a:latin typeface="Cavolini" panose="03000502040302020204" pitchFamily="66" charset="0"/>
                  <a:cs typeface="Cavolini" panose="03000502040302020204" pitchFamily="66" charset="0"/>
                </a:rPr>
                <a:t>Use the key on </a:t>
              </a:r>
              <a:r>
                <a:rPr lang="en-US" sz="1200" b="0" i="0" u="none" strike="noStrike" baseline="0" dirty="0">
                  <a:solidFill>
                    <a:srgbClr val="000000"/>
                  </a:solidFill>
                  <a:latin typeface="Cavolini" panose="03000502040302020204" pitchFamily="66" charset="0"/>
                  <a:cs typeface="Cavolini" panose="03000502040302020204" pitchFamily="66" charset="0"/>
                </a:rPr>
                <a:t>a basic map.</a:t>
              </a:r>
            </a:p>
            <a:p>
              <a:pPr marL="285750" indent="-285750">
                <a:buFont typeface="Arial" panose="020B0604020202020204" pitchFamily="34" charset="0"/>
                <a:buChar char="•"/>
              </a:pPr>
              <a:r>
                <a:rPr lang="en-US" sz="1200" b="0" i="0" u="none" strike="noStrike" baseline="0" dirty="0">
                  <a:solidFill>
                    <a:srgbClr val="000000"/>
                  </a:solidFill>
                  <a:latin typeface="Cavolini" panose="03000502040302020204" pitchFamily="66" charset="0"/>
                  <a:cs typeface="Cavolini" panose="03000502040302020204" pitchFamily="66" charset="0"/>
                </a:rPr>
                <a:t>Navigate way around a simple orienteering course using compass directions. </a:t>
              </a:r>
            </a:p>
            <a:p>
              <a:pPr marL="285750" indent="-285750">
                <a:buFont typeface="Arial" panose="020B0604020202020204" pitchFamily="34" charset="0"/>
                <a:buChar char="•"/>
              </a:pPr>
              <a:r>
                <a:rPr lang="en-US" sz="1200" dirty="0">
                  <a:solidFill>
                    <a:srgbClr val="000000"/>
                  </a:solidFill>
                  <a:latin typeface="Cavolini" panose="03000502040302020204" pitchFamily="66" charset="0"/>
                  <a:cs typeface="Cavolini" panose="03000502040302020204" pitchFamily="66" charset="0"/>
                </a:rPr>
                <a:t>Move around the pond area safely. </a:t>
              </a:r>
              <a:endParaRPr lang="en-US" sz="1200" b="0" i="0" u="none" strike="noStrike" baseline="0" dirty="0">
                <a:solidFill>
                  <a:srgbClr val="000000"/>
                </a:solidFill>
                <a:latin typeface="Cavolini" panose="03000502040302020204" pitchFamily="66" charset="0"/>
                <a:cs typeface="Cavolini" panose="03000502040302020204" pitchFamily="66" charset="0"/>
              </a:endParaRPr>
            </a:p>
            <a:p>
              <a:r>
                <a:rPr lang="en-GB" sz="1800" b="0" i="0" u="none" strike="noStrike" baseline="0" dirty="0">
                  <a:solidFill>
                    <a:srgbClr val="000000"/>
                  </a:solidFill>
                  <a:latin typeface="Calibri" panose="020F0502020204030204" pitchFamily="34" charset="0"/>
                </a:rPr>
                <a:t>	</a:t>
              </a:r>
            </a:p>
            <a:p>
              <a:endParaRPr lang="en-GB" sz="1400" dirty="0">
                <a:latin typeface="Cavolini" panose="020B0502040204020203" pitchFamily="66" charset="0"/>
                <a:cs typeface="Cavolini" panose="020B0502040204020203" pitchFamily="66" charset="0"/>
              </a:endParaRPr>
            </a:p>
          </p:txBody>
        </p:sp>
        <p:sp>
          <p:nvSpPr>
            <p:cNvPr id="22" name="TextBox 21">
              <a:extLst>
                <a:ext uri="{FF2B5EF4-FFF2-40B4-BE49-F238E27FC236}">
                  <a16:creationId xmlns:a16="http://schemas.microsoft.com/office/drawing/2014/main" id="{CE293EA3-3244-8036-2DB9-0832F1B3ADD4}"/>
                </a:ext>
              </a:extLst>
            </p:cNvPr>
            <p:cNvSpPr txBox="1"/>
            <p:nvPr/>
          </p:nvSpPr>
          <p:spPr>
            <a:xfrm>
              <a:off x="4265172" y="3344749"/>
              <a:ext cx="3689585" cy="2024948"/>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Flora and Fauna.</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Demonstrate risk awareness around the pond area.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Discuss the benefits of biodiversity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Identify food chains on our site.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Classify animals according to their characteristics.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Identify how different habitats become homes to different animals. </a:t>
              </a:r>
            </a:p>
            <a:p>
              <a:pPr marL="285750" indent="-285750">
                <a:buFont typeface="Arial" panose="020B0604020202020204" pitchFamily="34" charset="0"/>
                <a:buChar char="•"/>
              </a:pPr>
              <a:endParaRPr lang="en-US" sz="1200" dirty="0">
                <a:latin typeface="Cavolini" panose="020B0502040204020203" pitchFamily="66" charset="0"/>
                <a:cs typeface="Cavolini" panose="020B0502040204020203" pitchFamily="66" charset="0"/>
              </a:endParaRPr>
            </a:p>
            <a:p>
              <a:pPr marL="285750" indent="-285750">
                <a:buFont typeface="Arial" panose="020B0604020202020204" pitchFamily="34" charset="0"/>
                <a:buChar char="•"/>
              </a:pPr>
              <a:endParaRPr lang="en-US" sz="1200" dirty="0">
                <a:latin typeface="Cavolini" panose="020B0502040204020203" pitchFamily="66" charset="0"/>
                <a:cs typeface="Cavolini" panose="020B0502040204020203" pitchFamily="66" charset="0"/>
              </a:endParaRPr>
            </a:p>
          </p:txBody>
        </p:sp>
        <p:sp>
          <p:nvSpPr>
            <p:cNvPr id="26" name="TextBox 25">
              <a:extLst>
                <a:ext uri="{FF2B5EF4-FFF2-40B4-BE49-F238E27FC236}">
                  <a16:creationId xmlns:a16="http://schemas.microsoft.com/office/drawing/2014/main" id="{D9576E56-031A-041E-82D2-B8C6CF05BD6D}"/>
                </a:ext>
              </a:extLst>
            </p:cNvPr>
            <p:cNvSpPr txBox="1"/>
            <p:nvPr/>
          </p:nvSpPr>
          <p:spPr>
            <a:xfrm>
              <a:off x="8152051" y="1331942"/>
              <a:ext cx="3689585" cy="1577689"/>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Shelter building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Design and build varying sized shelters using tarpaulins and materials found on site.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Work as part of a group, communicating needs and ideas.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Compare and evaluate the shelters (sturdiness, weatherproofing).</a:t>
              </a:r>
            </a:p>
          </p:txBody>
        </p:sp>
        <p:sp>
          <p:nvSpPr>
            <p:cNvPr id="30" name="TextBox 29">
              <a:extLst>
                <a:ext uri="{FF2B5EF4-FFF2-40B4-BE49-F238E27FC236}">
                  <a16:creationId xmlns:a16="http://schemas.microsoft.com/office/drawing/2014/main" id="{62507CCC-E174-F438-0ACF-94A021B02A77}"/>
                </a:ext>
              </a:extLst>
            </p:cNvPr>
            <p:cNvSpPr txBox="1"/>
            <p:nvPr/>
          </p:nvSpPr>
          <p:spPr>
            <a:xfrm>
              <a:off x="8152051" y="3344748"/>
              <a:ext cx="3689585" cy="1752988"/>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Campfire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Observe and talk about fire lighting procedures.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Demonstrate understanding of the fire triangle.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Safety procedures – fire safety.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avolini" panose="020B0502040204020203" pitchFamily="66" charset="0"/>
                  <a:cs typeface="Cavolini" panose="020B0502040204020203" pitchFamily="66" charset="0"/>
                </a:rPr>
                <a:t>Understand fire safety and its risks.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avolini" panose="020B0502040204020203" pitchFamily="66" charset="0"/>
                  <a:cs typeface="Cavolini" panose="020B0502040204020203" pitchFamily="66" charset="0"/>
                </a:rPr>
                <a:t>Demonstrate lighting and extinguishing a fire safely. </a:t>
              </a:r>
            </a:p>
          </p:txBody>
        </p:sp>
      </p:grpSp>
    </p:spTree>
    <p:extLst>
      <p:ext uri="{BB962C8B-B14F-4D97-AF65-F5344CB8AC3E}">
        <p14:creationId xmlns:p14="http://schemas.microsoft.com/office/powerpoint/2010/main" val="37305411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a:extLst>
              <a:ext uri="{FF2B5EF4-FFF2-40B4-BE49-F238E27FC236}">
                <a16:creationId xmlns:a16="http://schemas.microsoft.com/office/drawing/2014/main" id="{4121418C-FD42-48E0-6A2C-7E30919F9D75}"/>
              </a:ext>
            </a:extLst>
          </p:cNvPr>
          <p:cNvGrpSpPr/>
          <p:nvPr/>
        </p:nvGrpSpPr>
        <p:grpSpPr>
          <a:xfrm>
            <a:off x="1277868" y="163775"/>
            <a:ext cx="8994363" cy="769794"/>
            <a:chOff x="3560836" y="143441"/>
            <a:chExt cx="3747609" cy="616628"/>
          </a:xfrm>
        </p:grpSpPr>
        <p:sp>
          <p:nvSpPr>
            <p:cNvPr id="3" name="Rectangle 2">
              <a:extLst>
                <a:ext uri="{FF2B5EF4-FFF2-40B4-BE49-F238E27FC236}">
                  <a16:creationId xmlns:a16="http://schemas.microsoft.com/office/drawing/2014/main" id="{73250331-4865-521C-6B61-AD4A8D1A2549}"/>
                </a:ext>
              </a:extLst>
            </p:cNvPr>
            <p:cNvSpPr/>
            <p:nvPr/>
          </p:nvSpPr>
          <p:spPr>
            <a:xfrm>
              <a:off x="3651016" y="143441"/>
              <a:ext cx="3567250" cy="616628"/>
            </a:xfrm>
            <a:prstGeom prst="rect">
              <a:avLst/>
            </a:prstGeom>
            <a:ln w="57150">
              <a:no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dirty="0"/>
            </a:p>
          </p:txBody>
        </p:sp>
        <p:sp>
          <p:nvSpPr>
            <p:cNvPr id="4" name="TextBox 3">
              <a:extLst>
                <a:ext uri="{FF2B5EF4-FFF2-40B4-BE49-F238E27FC236}">
                  <a16:creationId xmlns:a16="http://schemas.microsoft.com/office/drawing/2014/main" id="{E15B1DA4-1729-F953-AE8D-063C803FAC9B}"/>
                </a:ext>
              </a:extLst>
            </p:cNvPr>
            <p:cNvSpPr txBox="1"/>
            <p:nvPr/>
          </p:nvSpPr>
          <p:spPr>
            <a:xfrm>
              <a:off x="3560836" y="252982"/>
              <a:ext cx="3747609" cy="419115"/>
            </a:xfrm>
            <a:prstGeom prst="rect">
              <a:avLst/>
            </a:prstGeom>
            <a:noFill/>
            <a:ln>
              <a:noFill/>
            </a:ln>
          </p:spPr>
          <p:txBody>
            <a:bodyPr wrap="square" lIns="91440" tIns="45720" rIns="91440" bIns="45720" rtlCol="0" anchor="t">
              <a:spAutoFit/>
            </a:bodyPr>
            <a:lstStyle/>
            <a:p>
              <a:pPr algn="ctr"/>
              <a:r>
                <a:rPr lang="en-US" sz="2800" b="1" dirty="0">
                  <a:latin typeface="Cavolini" panose="03000502040302020204" pitchFamily="66" charset="0"/>
                  <a:cs typeface="Cavolini" panose="03000502040302020204" pitchFamily="66" charset="0"/>
                </a:rPr>
                <a:t>Forest School Skills – Year 5</a:t>
              </a:r>
              <a:endParaRPr lang="en-GB" sz="1200" dirty="0">
                <a:latin typeface="Cavolini" panose="03000502040302020204" pitchFamily="66" charset="0"/>
                <a:cs typeface="Cavolini" panose="03000502040302020204" pitchFamily="66" charset="0"/>
              </a:endParaRPr>
            </a:p>
          </p:txBody>
        </p:sp>
      </p:grpSp>
      <p:grpSp>
        <p:nvGrpSpPr>
          <p:cNvPr id="7" name="Group 6">
            <a:extLst>
              <a:ext uri="{FF2B5EF4-FFF2-40B4-BE49-F238E27FC236}">
                <a16:creationId xmlns:a16="http://schemas.microsoft.com/office/drawing/2014/main" id="{3869CCAD-5F9B-12F8-C5B0-F8A9BDA2ED62}"/>
              </a:ext>
            </a:extLst>
          </p:cNvPr>
          <p:cNvGrpSpPr/>
          <p:nvPr/>
        </p:nvGrpSpPr>
        <p:grpSpPr>
          <a:xfrm>
            <a:off x="342166" y="933569"/>
            <a:ext cx="11563589" cy="4570279"/>
            <a:chOff x="342166" y="1277798"/>
            <a:chExt cx="11563589" cy="4176271"/>
          </a:xfrm>
        </p:grpSpPr>
        <p:sp>
          <p:nvSpPr>
            <p:cNvPr id="28" name="Rectangle 27">
              <a:extLst>
                <a:ext uri="{FF2B5EF4-FFF2-40B4-BE49-F238E27FC236}">
                  <a16:creationId xmlns:a16="http://schemas.microsoft.com/office/drawing/2014/main" id="{0DF51219-C05B-8E80-1ED2-EDCC8568DB15}"/>
                </a:ext>
              </a:extLst>
            </p:cNvPr>
            <p:cNvSpPr/>
            <p:nvPr/>
          </p:nvSpPr>
          <p:spPr>
            <a:xfrm>
              <a:off x="8123453" y="3290604"/>
              <a:ext cx="3782302" cy="1863060"/>
            </a:xfrm>
            <a:prstGeom prst="rect">
              <a:avLst/>
            </a:prstGeom>
            <a:solidFill>
              <a:srgbClr val="CC0000"/>
            </a:solidFill>
            <a:ln w="57150">
              <a:solidFill>
                <a:srgbClr val="800000"/>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20" name="Rectangle 19">
              <a:extLst>
                <a:ext uri="{FF2B5EF4-FFF2-40B4-BE49-F238E27FC236}">
                  <a16:creationId xmlns:a16="http://schemas.microsoft.com/office/drawing/2014/main" id="{233E7B0B-E4A2-CD13-FB52-0C945FA85079}"/>
                </a:ext>
              </a:extLst>
            </p:cNvPr>
            <p:cNvSpPr/>
            <p:nvPr/>
          </p:nvSpPr>
          <p:spPr>
            <a:xfrm>
              <a:off x="4236574" y="3290604"/>
              <a:ext cx="3782302" cy="1863060"/>
            </a:xfrm>
            <a:prstGeom prst="rect">
              <a:avLst/>
            </a:prstGeom>
            <a:solidFill>
              <a:srgbClr val="990099"/>
            </a:solidFill>
            <a:ln w="57150">
              <a:solidFill>
                <a:srgbClr val="660066"/>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11" name="Rectangle 10">
              <a:extLst>
                <a:ext uri="{FF2B5EF4-FFF2-40B4-BE49-F238E27FC236}">
                  <a16:creationId xmlns:a16="http://schemas.microsoft.com/office/drawing/2014/main" id="{1733BCF3-0FD5-98A0-ED62-2F31FBF6457E}"/>
                </a:ext>
              </a:extLst>
            </p:cNvPr>
            <p:cNvSpPr/>
            <p:nvPr/>
          </p:nvSpPr>
          <p:spPr>
            <a:xfrm>
              <a:off x="342166" y="3290604"/>
              <a:ext cx="3782302" cy="1863060"/>
            </a:xfrm>
            <a:prstGeom prst="rect">
              <a:avLst/>
            </a:prstGeom>
            <a:solidFill>
              <a:schemeClr val="accent2"/>
            </a:solidFill>
            <a:ln w="57150">
              <a:solidFill>
                <a:schemeClr val="accent2">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24" name="Rectangle 23">
              <a:extLst>
                <a:ext uri="{FF2B5EF4-FFF2-40B4-BE49-F238E27FC236}">
                  <a16:creationId xmlns:a16="http://schemas.microsoft.com/office/drawing/2014/main" id="{2D196083-1401-84B8-B06A-A54963A2D439}"/>
                </a:ext>
              </a:extLst>
            </p:cNvPr>
            <p:cNvSpPr/>
            <p:nvPr/>
          </p:nvSpPr>
          <p:spPr>
            <a:xfrm>
              <a:off x="8123453" y="1277798"/>
              <a:ext cx="3782302" cy="1863060"/>
            </a:xfrm>
            <a:prstGeom prst="rect">
              <a:avLst/>
            </a:prstGeom>
            <a:solidFill>
              <a:schemeClr val="accent4"/>
            </a:solidFill>
            <a:ln w="57150">
              <a:solidFill>
                <a:schemeClr val="accent4">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16" name="Rectangle 15">
              <a:extLst>
                <a:ext uri="{FF2B5EF4-FFF2-40B4-BE49-F238E27FC236}">
                  <a16:creationId xmlns:a16="http://schemas.microsoft.com/office/drawing/2014/main" id="{B6196C26-B162-A8E4-AEF9-12C56B20DAF3}"/>
                </a:ext>
              </a:extLst>
            </p:cNvPr>
            <p:cNvSpPr/>
            <p:nvPr/>
          </p:nvSpPr>
          <p:spPr>
            <a:xfrm>
              <a:off x="4236574" y="1277798"/>
              <a:ext cx="3782302" cy="1863060"/>
            </a:xfrm>
            <a:prstGeom prst="rect">
              <a:avLst/>
            </a:prstGeom>
            <a:solidFill>
              <a:schemeClr val="accent5"/>
            </a:solidFill>
            <a:ln w="57150">
              <a:solidFill>
                <a:schemeClr val="accent5">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74" name="Rectangle 73">
              <a:extLst>
                <a:ext uri="{FF2B5EF4-FFF2-40B4-BE49-F238E27FC236}">
                  <a16:creationId xmlns:a16="http://schemas.microsoft.com/office/drawing/2014/main" id="{83CF4DFD-04CB-404D-3D2A-14EA3187150D}"/>
                </a:ext>
              </a:extLst>
            </p:cNvPr>
            <p:cNvSpPr/>
            <p:nvPr/>
          </p:nvSpPr>
          <p:spPr>
            <a:xfrm>
              <a:off x="342166" y="1277798"/>
              <a:ext cx="3782302" cy="1863060"/>
            </a:xfrm>
            <a:prstGeom prst="rect">
              <a:avLst/>
            </a:prstGeom>
            <a:solidFill>
              <a:schemeClr val="accent6"/>
            </a:solidFill>
            <a:ln w="57150">
              <a:solidFill>
                <a:schemeClr val="accent6">
                  <a:lumMod val="50000"/>
                </a:schemeClr>
              </a:solidFill>
            </a:ln>
          </p:spPr>
          <p:style>
            <a:lnRef idx="2">
              <a:schemeClr val="accent5"/>
            </a:lnRef>
            <a:fillRef idx="1">
              <a:schemeClr val="lt1"/>
            </a:fillRef>
            <a:effectRef idx="0">
              <a:schemeClr val="accent5"/>
            </a:effectRef>
            <a:fontRef idx="minor">
              <a:schemeClr val="dk1"/>
            </a:fontRef>
          </p:style>
          <p:txBody>
            <a:bodyPr rtlCol="0" anchor="ctr"/>
            <a:lstStyle/>
            <a:p>
              <a:pPr algn="ctr"/>
              <a:endParaRPr lang="en-GB" sz="1600" dirty="0"/>
            </a:p>
          </p:txBody>
        </p:sp>
        <p:sp>
          <p:nvSpPr>
            <p:cNvPr id="92" name="TextBox 91">
              <a:extLst>
                <a:ext uri="{FF2B5EF4-FFF2-40B4-BE49-F238E27FC236}">
                  <a16:creationId xmlns:a16="http://schemas.microsoft.com/office/drawing/2014/main" id="{2D33D33C-D067-F9A7-8E20-13DC2A3039EB}"/>
                </a:ext>
              </a:extLst>
            </p:cNvPr>
            <p:cNvSpPr txBox="1"/>
            <p:nvPr/>
          </p:nvSpPr>
          <p:spPr>
            <a:xfrm>
              <a:off x="370764" y="1347913"/>
              <a:ext cx="3689585" cy="1349966"/>
            </a:xfrm>
            <a:prstGeom prst="rect">
              <a:avLst/>
            </a:prstGeom>
            <a:noFill/>
            <a:ln>
              <a:noFill/>
            </a:ln>
          </p:spPr>
          <p:txBody>
            <a:bodyPr wrap="square">
              <a:spAutoFit/>
            </a:bodyPr>
            <a:lstStyle/>
            <a:p>
              <a:pPr algn="ctr"/>
              <a:r>
                <a:rPr lang="en-US" b="1" u="sng" dirty="0">
                  <a:latin typeface="Cavolini" panose="020B0502040204020203" pitchFamily="66" charset="0"/>
                  <a:cs typeface="Cavolini" panose="020B0502040204020203" pitchFamily="66" charset="0"/>
                </a:rPr>
                <a:t>Exploration and play</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Reinforce rules and boundaries.</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Experience a range of woodland games.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Use knowledge of woodland games to design a game for younger children.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Make natural musical instruments. </a:t>
              </a:r>
            </a:p>
          </p:txBody>
        </p:sp>
        <p:sp>
          <p:nvSpPr>
            <p:cNvPr id="14" name="TextBox 13">
              <a:extLst>
                <a:ext uri="{FF2B5EF4-FFF2-40B4-BE49-F238E27FC236}">
                  <a16:creationId xmlns:a16="http://schemas.microsoft.com/office/drawing/2014/main" id="{B6C9C194-1FAF-C938-8A0D-D17F04EDC521}"/>
                </a:ext>
              </a:extLst>
            </p:cNvPr>
            <p:cNvSpPr txBox="1"/>
            <p:nvPr/>
          </p:nvSpPr>
          <p:spPr>
            <a:xfrm>
              <a:off x="370764" y="3344748"/>
              <a:ext cx="3689585" cy="2109321"/>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Using tools / knot work.</a:t>
              </a:r>
            </a:p>
            <a:p>
              <a:pPr marL="285750" indent="-285750">
                <a:buFont typeface="Arial" panose="020B0604020202020204" pitchFamily="34" charset="0"/>
                <a:buChar char="•"/>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Continued use of basic tools:</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peeler.          </a:t>
              </a:r>
              <a:r>
                <a:rPr lang="en-US" sz="1200" dirty="0">
                  <a:solidFill>
                    <a:prstClr val="black"/>
                  </a:solidFill>
                  <a:latin typeface="Cavolini" panose="020B0502040204020203" pitchFamily="66" charset="0"/>
                  <a:cs typeface="Cavolini" panose="020B0502040204020203" pitchFamily="66" charset="0"/>
                </a:rPr>
                <a:t>    - secateurs.</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trowel.           </a:t>
              </a:r>
              <a:r>
                <a:rPr lang="en-US" sz="1200" dirty="0">
                  <a:solidFill>
                    <a:prstClr val="black"/>
                  </a:solidFill>
                  <a:latin typeface="Cavolini" panose="020B0502040204020203" pitchFamily="66" charset="0"/>
                  <a:cs typeface="Cavolini" panose="020B0502040204020203" pitchFamily="66" charset="0"/>
                </a:rPr>
                <a:t> - loppers.</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 hammer</a:t>
              </a:r>
              <a:r>
                <a:rPr lang="en-US" sz="1200" dirty="0">
                  <a:solidFill>
                    <a:prstClr val="black"/>
                  </a:solidFill>
                  <a:latin typeface="Cavolini" panose="020B0502040204020203" pitchFamily="66" charset="0"/>
                  <a:cs typeface="Cavolini" panose="020B0502040204020203" pitchFamily="66" charset="0"/>
                </a:rPr>
                <a:t>.          - bow saw.</a:t>
              </a:r>
              <a:br>
                <a:rPr lang="en-US" sz="1200" dirty="0">
                  <a:solidFill>
                    <a:prstClr val="black"/>
                  </a:solidFill>
                  <a:latin typeface="Cavolini" panose="020B0502040204020203" pitchFamily="66" charset="0"/>
                  <a:cs typeface="Cavolini" panose="020B0502040204020203" pitchFamily="66" charset="0"/>
                </a:rPr>
              </a:br>
              <a:r>
                <a:rPr lang="en-US" sz="1200" dirty="0">
                  <a:solidFill>
                    <a:prstClr val="black"/>
                  </a:solidFill>
                  <a:latin typeface="Cavolini" panose="020B0502040204020203" pitchFamily="66" charset="0"/>
                  <a:cs typeface="Cavolini" panose="020B0502040204020203" pitchFamily="66" charset="0"/>
                </a:rPr>
                <a:t>- flint and steel.  </a:t>
              </a:r>
            </a:p>
            <a:p>
              <a:pPr marL="285750" indent="-285750">
                <a:buFont typeface="Arial" panose="020B0604020202020204" pitchFamily="34" charset="0"/>
                <a:buChar char="•"/>
                <a:defRPr/>
              </a:pPr>
              <a:r>
                <a:rPr lang="en-US" sz="1200" dirty="0">
                  <a:solidFill>
                    <a:prstClr val="black"/>
                  </a:solidFill>
                  <a:latin typeface="Cavolini" panose="020B0502040204020203" pitchFamily="66" charset="0"/>
                  <a:cs typeface="Cavolini" panose="020B0502040204020203" pitchFamily="66" charset="0"/>
                </a:rPr>
                <a:t>Knots: figure 8, clove hitch, timber hitch</a:t>
              </a:r>
            </a:p>
            <a:p>
              <a:pPr marL="285750" indent="-285750">
                <a:buFont typeface="Arial" panose="020B0604020202020204" pitchFamily="34" charset="0"/>
                <a:buChar char="•"/>
                <a:defRPr/>
              </a:pPr>
              <a:r>
                <a:rPr lang="en-US" sz="1200" dirty="0">
                  <a:solidFill>
                    <a:prstClr val="black"/>
                  </a:solidFill>
                  <a:latin typeface="Cavolini" panose="020B0502040204020203" pitchFamily="66" charset="0"/>
                  <a:cs typeface="Cavolini" panose="020B0502040204020203" pitchFamily="66" charset="0"/>
                </a:rPr>
                <a:t>Introduction to bowline.</a:t>
              </a:r>
              <a:b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br>
              <a:endParaRPr lang="en-US" sz="1200" dirty="0">
                <a:solidFill>
                  <a:prstClr val="black"/>
                </a:solidFill>
                <a:latin typeface="Cavolini" panose="020B0502040204020203" pitchFamily="66" charset="0"/>
                <a:cs typeface="Cavolini" panose="020B0502040204020203" pitchFamily="66" charset="0"/>
              </a:endParaRPr>
            </a:p>
            <a:p>
              <a:pPr marL="285750" indent="-285750">
                <a:buFont typeface="Arial" panose="020B0604020202020204" pitchFamily="34" charset="0"/>
                <a:buChar char="•"/>
                <a:defRPr/>
              </a:pPr>
              <a:endParaRPr lang="en-GB" dirty="0">
                <a:latin typeface="Cavolini" panose="020B0502040204020203" pitchFamily="66" charset="0"/>
                <a:cs typeface="Cavolini" panose="020B0502040204020203" pitchFamily="66" charset="0"/>
              </a:endParaRPr>
            </a:p>
          </p:txBody>
        </p:sp>
        <p:sp>
          <p:nvSpPr>
            <p:cNvPr id="18" name="TextBox 17">
              <a:extLst>
                <a:ext uri="{FF2B5EF4-FFF2-40B4-BE49-F238E27FC236}">
                  <a16:creationId xmlns:a16="http://schemas.microsoft.com/office/drawing/2014/main" id="{4C7E4F86-FB0D-BD02-91B3-2600353D3B11}"/>
                </a:ext>
              </a:extLst>
            </p:cNvPr>
            <p:cNvSpPr txBox="1"/>
            <p:nvPr/>
          </p:nvSpPr>
          <p:spPr>
            <a:xfrm>
              <a:off x="4265172" y="1331942"/>
              <a:ext cx="3689585" cy="2137446"/>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Navigation</a:t>
              </a:r>
            </a:p>
            <a:p>
              <a:pPr marL="285750" indent="-285750">
                <a:buFont typeface="Arial" panose="020B0604020202020204" pitchFamily="34" charset="0"/>
                <a:buChar char="•"/>
              </a:pPr>
              <a:r>
                <a:rPr lang="en-GB" sz="1200" b="0" i="0" u="none" strike="noStrike" baseline="0" dirty="0">
                  <a:solidFill>
                    <a:srgbClr val="000000"/>
                  </a:solidFill>
                  <a:latin typeface="Cavolini" panose="03000502040302020204" pitchFamily="66" charset="0"/>
                  <a:cs typeface="Cavolini" panose="03000502040302020204" pitchFamily="66" charset="0"/>
                </a:rPr>
                <a:t>Navigate around site to</a:t>
              </a:r>
              <a:r>
                <a:rPr lang="en-US" sz="1200" b="0" i="0" u="none" strike="noStrike" baseline="0" dirty="0">
                  <a:solidFill>
                    <a:srgbClr val="000000"/>
                  </a:solidFill>
                  <a:latin typeface="Cavolini" panose="03000502040302020204" pitchFamily="66" charset="0"/>
                  <a:cs typeface="Cavolini" panose="03000502040302020204" pitchFamily="66" charset="0"/>
                </a:rPr>
                <a:t> landmarks and human and physical features.</a:t>
              </a:r>
            </a:p>
            <a:p>
              <a:pPr marL="285750" indent="-285750">
                <a:buFont typeface="Arial" panose="020B0604020202020204" pitchFamily="34" charset="0"/>
                <a:buChar char="•"/>
              </a:pPr>
              <a:r>
                <a:rPr lang="en-US" sz="1200" dirty="0">
                  <a:solidFill>
                    <a:srgbClr val="000000"/>
                  </a:solidFill>
                  <a:latin typeface="Cavolini" panose="03000502040302020204" pitchFamily="66" charset="0"/>
                  <a:cs typeface="Cavolini" panose="03000502040302020204" pitchFamily="66" charset="0"/>
                </a:rPr>
                <a:t>Use the key on </a:t>
              </a:r>
              <a:r>
                <a:rPr lang="en-US" sz="1200" b="0" i="0" u="none" strike="noStrike" baseline="0" dirty="0">
                  <a:solidFill>
                    <a:srgbClr val="000000"/>
                  </a:solidFill>
                  <a:latin typeface="Cavolini" panose="03000502040302020204" pitchFamily="66" charset="0"/>
                  <a:cs typeface="Cavolini" panose="03000502040302020204" pitchFamily="66" charset="0"/>
                </a:rPr>
                <a:t>a basic map.</a:t>
              </a:r>
            </a:p>
            <a:p>
              <a:pPr marL="285750" indent="-285750">
                <a:buFont typeface="Arial" panose="020B0604020202020204" pitchFamily="34" charset="0"/>
                <a:buChar char="•"/>
              </a:pPr>
              <a:r>
                <a:rPr lang="en-US" sz="1200" b="0" i="0" u="none" strike="noStrike" baseline="0" dirty="0">
                  <a:solidFill>
                    <a:srgbClr val="000000"/>
                  </a:solidFill>
                  <a:latin typeface="Cavolini" panose="03000502040302020204" pitchFamily="66" charset="0"/>
                  <a:cs typeface="Cavolini" panose="03000502040302020204" pitchFamily="66" charset="0"/>
                </a:rPr>
                <a:t>Navigate way around a simple orienteering course using the 8 compass directions. </a:t>
              </a:r>
            </a:p>
            <a:p>
              <a:pPr marL="285750" indent="-285750">
                <a:buFont typeface="Arial" panose="020B0604020202020204" pitchFamily="34" charset="0"/>
                <a:buChar char="•"/>
              </a:pPr>
              <a:r>
                <a:rPr lang="en-US" sz="1200" dirty="0">
                  <a:solidFill>
                    <a:srgbClr val="000000"/>
                  </a:solidFill>
                  <a:latin typeface="Cavolini" panose="03000502040302020204" pitchFamily="66" charset="0"/>
                  <a:cs typeface="Cavolini" panose="03000502040302020204" pitchFamily="66" charset="0"/>
                </a:rPr>
                <a:t>Move around the pond area safely. </a:t>
              </a:r>
              <a:endParaRPr lang="en-US" sz="1200" b="0" i="0" u="none" strike="noStrike" baseline="0" dirty="0">
                <a:solidFill>
                  <a:srgbClr val="000000"/>
                </a:solidFill>
                <a:latin typeface="Cavolini" panose="03000502040302020204" pitchFamily="66" charset="0"/>
                <a:cs typeface="Cavolini" panose="03000502040302020204" pitchFamily="66" charset="0"/>
              </a:endParaRPr>
            </a:p>
            <a:p>
              <a:pPr marL="285750" indent="-285750">
                <a:buFont typeface="Arial" panose="020B0604020202020204" pitchFamily="34" charset="0"/>
                <a:buChar char="•"/>
              </a:pPr>
              <a:endParaRPr lang="en-US" sz="1200" b="0" i="0" u="none" strike="noStrike" baseline="0" dirty="0">
                <a:solidFill>
                  <a:srgbClr val="000000"/>
                </a:solidFill>
                <a:latin typeface="Cavolini" panose="03000502040302020204" pitchFamily="66" charset="0"/>
                <a:cs typeface="Cavolini" panose="03000502040302020204" pitchFamily="66" charset="0"/>
              </a:endParaRPr>
            </a:p>
            <a:p>
              <a:r>
                <a:rPr lang="en-GB" sz="1800" b="0" i="0" u="none" strike="noStrike" baseline="0" dirty="0">
                  <a:solidFill>
                    <a:srgbClr val="000000"/>
                  </a:solidFill>
                  <a:latin typeface="Calibri" panose="020F0502020204030204" pitchFamily="34" charset="0"/>
                </a:rPr>
                <a:t>	</a:t>
              </a:r>
            </a:p>
            <a:p>
              <a:endParaRPr lang="en-GB" sz="1400" dirty="0">
                <a:latin typeface="Cavolini" panose="020B0502040204020203" pitchFamily="66" charset="0"/>
                <a:cs typeface="Cavolini" panose="020B0502040204020203" pitchFamily="66" charset="0"/>
              </a:endParaRPr>
            </a:p>
          </p:txBody>
        </p:sp>
        <p:sp>
          <p:nvSpPr>
            <p:cNvPr id="22" name="TextBox 21">
              <a:extLst>
                <a:ext uri="{FF2B5EF4-FFF2-40B4-BE49-F238E27FC236}">
                  <a16:creationId xmlns:a16="http://schemas.microsoft.com/office/drawing/2014/main" id="{CE293EA3-3244-8036-2DB9-0832F1B3ADD4}"/>
                </a:ext>
              </a:extLst>
            </p:cNvPr>
            <p:cNvSpPr txBox="1"/>
            <p:nvPr/>
          </p:nvSpPr>
          <p:spPr>
            <a:xfrm>
              <a:off x="4265172" y="3344749"/>
              <a:ext cx="3689585" cy="1856203"/>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Flora and Fauna.</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Demonstrate risk awareness.</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Identify and improve pollution indicators in different habitats.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Investigate the animals from different parts of the site. </a:t>
              </a:r>
            </a:p>
            <a:p>
              <a:pPr marL="285750" indent="-285750">
                <a:buFont typeface="Arial" panose="020B0604020202020204" pitchFamily="34" charset="0"/>
                <a:buChar char="•"/>
              </a:pPr>
              <a:r>
                <a:rPr lang="en-US" sz="1200" dirty="0">
                  <a:latin typeface="Cavolini" panose="020B0502040204020203" pitchFamily="66" charset="0"/>
                  <a:cs typeface="Cavolini" panose="020B0502040204020203" pitchFamily="66" charset="0"/>
                </a:rPr>
                <a:t>Share responsibility for maintaining the school garden. </a:t>
              </a:r>
            </a:p>
            <a:p>
              <a:pPr marL="285750" indent="-285750">
                <a:buFont typeface="Arial" panose="020B0604020202020204" pitchFamily="34" charset="0"/>
                <a:buChar char="•"/>
              </a:pPr>
              <a:endParaRPr lang="en-US" sz="1200" dirty="0">
                <a:latin typeface="Cavolini" panose="020B0502040204020203" pitchFamily="66" charset="0"/>
                <a:cs typeface="Cavolini" panose="020B0502040204020203" pitchFamily="66" charset="0"/>
              </a:endParaRPr>
            </a:p>
            <a:p>
              <a:pPr marL="285750" indent="-285750">
                <a:buFont typeface="Arial" panose="020B0604020202020204" pitchFamily="34" charset="0"/>
                <a:buChar char="•"/>
              </a:pPr>
              <a:endParaRPr lang="en-US" sz="1200" dirty="0">
                <a:latin typeface="Cavolini" panose="020B0502040204020203" pitchFamily="66" charset="0"/>
                <a:cs typeface="Cavolini" panose="020B0502040204020203" pitchFamily="66" charset="0"/>
              </a:endParaRPr>
            </a:p>
          </p:txBody>
        </p:sp>
        <p:sp>
          <p:nvSpPr>
            <p:cNvPr id="26" name="TextBox 25">
              <a:extLst>
                <a:ext uri="{FF2B5EF4-FFF2-40B4-BE49-F238E27FC236}">
                  <a16:creationId xmlns:a16="http://schemas.microsoft.com/office/drawing/2014/main" id="{D9576E56-031A-041E-82D2-B8C6CF05BD6D}"/>
                </a:ext>
              </a:extLst>
            </p:cNvPr>
            <p:cNvSpPr txBox="1"/>
            <p:nvPr/>
          </p:nvSpPr>
          <p:spPr>
            <a:xfrm>
              <a:off x="8152051" y="1331942"/>
              <a:ext cx="3689585" cy="1349966"/>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Shelter building</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Design and build a tipi shelter using camouflage.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Work as part of a group, communicating needs and ideas.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Compare and evaluate the shelters (sturdiness, weatherproofing).</a:t>
              </a:r>
            </a:p>
          </p:txBody>
        </p:sp>
        <p:sp>
          <p:nvSpPr>
            <p:cNvPr id="30" name="TextBox 29">
              <a:extLst>
                <a:ext uri="{FF2B5EF4-FFF2-40B4-BE49-F238E27FC236}">
                  <a16:creationId xmlns:a16="http://schemas.microsoft.com/office/drawing/2014/main" id="{62507CCC-E174-F438-0ACF-94A021B02A77}"/>
                </a:ext>
              </a:extLst>
            </p:cNvPr>
            <p:cNvSpPr txBox="1"/>
            <p:nvPr/>
          </p:nvSpPr>
          <p:spPr>
            <a:xfrm>
              <a:off x="8152051" y="3344748"/>
              <a:ext cx="3689585" cy="1752988"/>
            </a:xfrm>
            <a:prstGeom prst="rect">
              <a:avLst/>
            </a:prstGeom>
            <a:noFill/>
          </p:spPr>
          <p:txBody>
            <a:bodyPr wrap="square">
              <a:spAutoFit/>
            </a:bodyPr>
            <a:lstStyle/>
            <a:p>
              <a:pPr algn="ctr"/>
              <a:r>
                <a:rPr lang="en-US" b="1" u="sng" dirty="0">
                  <a:latin typeface="Cavolini" panose="020B0502040204020203" pitchFamily="66" charset="0"/>
                  <a:cs typeface="Cavolini" panose="020B0502040204020203" pitchFamily="66" charset="0"/>
                </a:rPr>
                <a:t>Campfire</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Observe and talk about fire lighting procedures.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Demonstrate understanding of the fire triangle.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kumimoji="0" lang="en-US" sz="1200" b="0" i="0" u="none" strike="noStrike" kern="1200" cap="none" spc="0" normalizeH="0" baseline="0" noProof="0" dirty="0">
                  <a:ln>
                    <a:noFill/>
                  </a:ln>
                  <a:solidFill>
                    <a:prstClr val="black"/>
                  </a:solidFill>
                  <a:effectLst/>
                  <a:uLnTx/>
                  <a:uFillTx/>
                  <a:latin typeface="Cavolini" panose="020B0502040204020203" pitchFamily="66" charset="0"/>
                  <a:ea typeface="+mn-ea"/>
                  <a:cs typeface="Cavolini" panose="020B0502040204020203" pitchFamily="66" charset="0"/>
                </a:rPr>
                <a:t>Safety procedures – fire safety.</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avolini" panose="020B0502040204020203" pitchFamily="66" charset="0"/>
                  <a:cs typeface="Cavolini" panose="020B0502040204020203" pitchFamily="66" charset="0"/>
                </a:rPr>
                <a:t>Understand fire safety and its risks.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latin typeface="Cavolini" panose="020B0502040204020203" pitchFamily="66" charset="0"/>
                  <a:cs typeface="Cavolini" panose="020B0502040204020203" pitchFamily="66" charset="0"/>
                </a:rPr>
                <a:t>Demonstrate lighting and extinguishing a fire safely. </a:t>
              </a:r>
            </a:p>
          </p:txBody>
        </p:sp>
      </p:grpSp>
    </p:spTree>
    <p:extLst>
      <p:ext uri="{BB962C8B-B14F-4D97-AF65-F5344CB8AC3E}">
        <p14:creationId xmlns:p14="http://schemas.microsoft.com/office/powerpoint/2010/main" val="3722384709"/>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3103</TotalTime>
  <Words>2806</Words>
  <Application>Microsoft Office PowerPoint</Application>
  <PresentationFormat>Widescreen</PresentationFormat>
  <Paragraphs>398</Paragraphs>
  <Slides>10</Slides>
  <Notes>0</Notes>
  <HiddenSlides>0</HiddenSlides>
  <MMClips>0</MMClips>
  <ScaleCrop>false</ScaleCrop>
  <HeadingPairs>
    <vt:vector size="6" baseType="variant">
      <vt:variant>
        <vt:lpstr>Fonts Used</vt:lpstr>
      </vt:variant>
      <vt:variant>
        <vt:i4>8</vt:i4>
      </vt:variant>
      <vt:variant>
        <vt:lpstr>Theme</vt:lpstr>
      </vt:variant>
      <vt:variant>
        <vt:i4>1</vt:i4>
      </vt:variant>
      <vt:variant>
        <vt:lpstr>Slide Titles</vt:lpstr>
      </vt:variant>
      <vt:variant>
        <vt:i4>10</vt:i4>
      </vt:variant>
    </vt:vector>
  </HeadingPairs>
  <TitlesOfParts>
    <vt:vector size="19" baseType="lpstr">
      <vt:lpstr>Arial</vt:lpstr>
      <vt:lpstr>Bodoni MT</vt:lpstr>
      <vt:lpstr>Calibri</vt:lpstr>
      <vt:lpstr>Calibri Light</vt:lpstr>
      <vt:lpstr>Cavolini</vt:lpstr>
      <vt:lpstr>Times New Roman</vt:lpstr>
      <vt:lpstr>Wingdings</vt:lpstr>
      <vt:lpstr>XCCW Joined PC4c</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Charlotte Paskin</dc:creator>
  <cp:lastModifiedBy>Katie Sheldon</cp:lastModifiedBy>
  <cp:revision>15</cp:revision>
  <dcterms:created xsi:type="dcterms:W3CDTF">2023-08-30T13:31:28Z</dcterms:created>
  <dcterms:modified xsi:type="dcterms:W3CDTF">2025-09-01T12:55:00Z</dcterms:modified>
</cp:coreProperties>
</file>